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0" r:id="rId1"/>
  </p:sldMasterIdLst>
  <p:notesMasterIdLst>
    <p:notesMasterId r:id="rId38"/>
  </p:notesMasterIdLst>
  <p:sldIdLst>
    <p:sldId id="283" r:id="rId2"/>
    <p:sldId id="284" r:id="rId3"/>
    <p:sldId id="285" r:id="rId4"/>
    <p:sldId id="286" r:id="rId5"/>
    <p:sldId id="287" r:id="rId6"/>
    <p:sldId id="288" r:id="rId7"/>
    <p:sldId id="289" r:id="rId8"/>
    <p:sldId id="293" r:id="rId9"/>
    <p:sldId id="294" r:id="rId10"/>
    <p:sldId id="295" r:id="rId11"/>
    <p:sldId id="300" r:id="rId12"/>
    <p:sldId id="290" r:id="rId13"/>
    <p:sldId id="303" r:id="rId14"/>
    <p:sldId id="306" r:id="rId15"/>
    <p:sldId id="296" r:id="rId16"/>
    <p:sldId id="302" r:id="rId17"/>
    <p:sldId id="291" r:id="rId18"/>
    <p:sldId id="304" r:id="rId19"/>
    <p:sldId id="307" r:id="rId20"/>
    <p:sldId id="297" r:id="rId21"/>
    <p:sldId id="301" r:id="rId22"/>
    <p:sldId id="292" r:id="rId23"/>
    <p:sldId id="305" r:id="rId24"/>
    <p:sldId id="308" r:id="rId25"/>
    <p:sldId id="298" r:id="rId26"/>
    <p:sldId id="311" r:id="rId27"/>
    <p:sldId id="312" r:id="rId28"/>
    <p:sldId id="309" r:id="rId29"/>
    <p:sldId id="310" r:id="rId30"/>
    <p:sldId id="314" r:id="rId31"/>
    <p:sldId id="316" r:id="rId32"/>
    <p:sldId id="315" r:id="rId33"/>
    <p:sldId id="317" r:id="rId34"/>
    <p:sldId id="318" r:id="rId35"/>
    <p:sldId id="319" r:id="rId36"/>
    <p:sldId id="320"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56680BF-670A-42C8-99C2-0E080195CAF6}">
          <p14:sldIdLst/>
        </p14:section>
        <p14:section name="APX Tie In" id="{5A8C1514-9C5B-406E-823A-DD41D2D6533B}">
          <p14:sldIdLst/>
        </p14:section>
        <p14:section name="Talk Design" id="{FEF7CC89-7C82-4BE4-A37B-9B882FB9A74B}">
          <p14:sldIdLst>
            <p14:sldId id="283"/>
            <p14:sldId id="284"/>
            <p14:sldId id="285"/>
            <p14:sldId id="286"/>
            <p14:sldId id="287"/>
            <p14:sldId id="288"/>
            <p14:sldId id="289"/>
            <p14:sldId id="293"/>
            <p14:sldId id="294"/>
            <p14:sldId id="295"/>
            <p14:sldId id="300"/>
            <p14:sldId id="290"/>
            <p14:sldId id="303"/>
            <p14:sldId id="306"/>
            <p14:sldId id="296"/>
            <p14:sldId id="302"/>
            <p14:sldId id="291"/>
            <p14:sldId id="304"/>
            <p14:sldId id="307"/>
            <p14:sldId id="297"/>
            <p14:sldId id="301"/>
            <p14:sldId id="292"/>
            <p14:sldId id="305"/>
            <p14:sldId id="308"/>
            <p14:sldId id="298"/>
            <p14:sldId id="311"/>
            <p14:sldId id="312"/>
            <p14:sldId id="309"/>
            <p14:sldId id="310"/>
            <p14:sldId id="314"/>
            <p14:sldId id="316"/>
            <p14:sldId id="315"/>
            <p14:sldId id="317"/>
            <p14:sldId id="318"/>
          </p14:sldIdLst>
        </p14:section>
        <p14:section name="Closing Thoughts" id="{22E6417F-C69F-43B1-9CE3-8DD92081097E}">
          <p14:sldIdLst>
            <p14:sldId id="319"/>
            <p14:sldId id="32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Lipman" initials="P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9024"/>
    <a:srgbClr val="BDB29D"/>
    <a:srgbClr val="CAC1B1"/>
    <a:srgbClr val="8F550F"/>
    <a:srgbClr val="B56C13"/>
    <a:srgbClr val="66A3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20" autoAdjust="0"/>
    <p:restoredTop sz="70879" autoAdjust="0"/>
  </p:normalViewPr>
  <p:slideViewPr>
    <p:cSldViewPr snapToGrid="0">
      <p:cViewPr varScale="1">
        <p:scale>
          <a:sx n="88" d="100"/>
          <a:sy n="88" d="100"/>
        </p:scale>
        <p:origin x="584" y="1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75F2FF-C959-4E67-BD6F-64D15B74C6DC}" type="doc">
      <dgm:prSet loTypeId="urn:microsoft.com/office/officeart/2005/8/layout/cycle3" loCatId="cycle" qsTypeId="urn:microsoft.com/office/officeart/2005/8/quickstyle/simple1" qsCatId="simple" csTypeId="urn:microsoft.com/office/officeart/2005/8/colors/accent6_3" csCatId="accent6" phldr="1"/>
      <dgm:spPr/>
    </dgm:pt>
    <dgm:pt modelId="{6D764EF0-16B5-4484-86B9-B57E6C48AB43}">
      <dgm:prSet phldrT="[Text]"/>
      <dgm:spPr>
        <a:solidFill>
          <a:srgbClr val="E89024"/>
        </a:solidFill>
        <a:ln>
          <a:noFill/>
        </a:ln>
      </dgm:spPr>
      <dgm:t>
        <a:bodyPr/>
        <a:lstStyle/>
        <a:p>
          <a:r>
            <a:rPr lang="en-US" dirty="0" smtClean="0">
              <a:latin typeface="Adobe Gothic Std B" panose="020B0800000000000000" pitchFamily="34" charset="-128"/>
              <a:ea typeface="Adobe Gothic Std B" panose="020B0800000000000000" pitchFamily="34" charset="-128"/>
            </a:rPr>
            <a:t>List Key Functionality</a:t>
          </a:r>
          <a:endParaRPr lang="en-US" dirty="0">
            <a:latin typeface="Adobe Gothic Std B" panose="020B0800000000000000" pitchFamily="34" charset="-128"/>
            <a:ea typeface="Adobe Gothic Std B" panose="020B0800000000000000" pitchFamily="34" charset="-128"/>
          </a:endParaRPr>
        </a:p>
      </dgm:t>
    </dgm:pt>
    <dgm:pt modelId="{5E5EE939-6332-4D33-ABFD-E7EDEAAFB87F}" type="parTrans" cxnId="{2F0B7F27-53AD-4BD1-AD66-FA4C029D374A}">
      <dgm:prSet/>
      <dgm:spPr/>
      <dgm:t>
        <a:bodyPr/>
        <a:lstStyle/>
        <a:p>
          <a:endParaRPr lang="en-US"/>
        </a:p>
      </dgm:t>
    </dgm:pt>
    <dgm:pt modelId="{9711FDF0-077B-464C-8ADB-8074ACB0EA22}" type="sibTrans" cxnId="{2F0B7F27-53AD-4BD1-AD66-FA4C029D374A}">
      <dgm:prSet/>
      <dgm:spPr/>
      <dgm:t>
        <a:bodyPr/>
        <a:lstStyle/>
        <a:p>
          <a:endParaRPr lang="en-US"/>
        </a:p>
      </dgm:t>
    </dgm:pt>
    <dgm:pt modelId="{FDE59DDB-6AB0-4A5D-AFE6-EAE340F26C77}">
      <dgm:prSet phldrT="[Text]"/>
      <dgm:spPr>
        <a:solidFill>
          <a:srgbClr val="BDB29D"/>
        </a:solidFill>
        <a:ln>
          <a:noFill/>
        </a:ln>
      </dgm:spPr>
      <dgm:t>
        <a:bodyPr/>
        <a:lstStyle/>
        <a:p>
          <a:r>
            <a:rPr lang="en-US" dirty="0" smtClean="0">
              <a:latin typeface="Adobe Gothic Std B" panose="020B0800000000000000" pitchFamily="34" charset="-128"/>
              <a:ea typeface="Adobe Gothic Std B" panose="020B0800000000000000" pitchFamily="34" charset="-128"/>
            </a:rPr>
            <a:t>Map to UI Component</a:t>
          </a:r>
          <a:endParaRPr lang="en-US" dirty="0">
            <a:latin typeface="Adobe Gothic Std B" panose="020B0800000000000000" pitchFamily="34" charset="-128"/>
            <a:ea typeface="Adobe Gothic Std B" panose="020B0800000000000000" pitchFamily="34" charset="-128"/>
          </a:endParaRPr>
        </a:p>
      </dgm:t>
    </dgm:pt>
    <dgm:pt modelId="{B24327AA-3E20-4A32-8A90-F0D1605E420A}" type="parTrans" cxnId="{6BBA389D-D287-489E-BDAD-80A815533C14}">
      <dgm:prSet/>
      <dgm:spPr/>
      <dgm:t>
        <a:bodyPr/>
        <a:lstStyle/>
        <a:p>
          <a:endParaRPr lang="en-US"/>
        </a:p>
      </dgm:t>
    </dgm:pt>
    <dgm:pt modelId="{68C075ED-56B8-419C-BFC9-DDB2B58DB6AA}" type="sibTrans" cxnId="{6BBA389D-D287-489E-BDAD-80A815533C14}">
      <dgm:prSet/>
      <dgm:spPr/>
      <dgm:t>
        <a:bodyPr/>
        <a:lstStyle/>
        <a:p>
          <a:endParaRPr lang="en-US"/>
        </a:p>
      </dgm:t>
    </dgm:pt>
    <dgm:pt modelId="{74CDCA4F-11EB-4827-9642-E009659D419C}">
      <dgm:prSet phldrT="[Text]"/>
      <dgm:spPr>
        <a:solidFill>
          <a:srgbClr val="8F550F"/>
        </a:solidFill>
        <a:ln>
          <a:noFill/>
        </a:ln>
      </dgm:spPr>
      <dgm:t>
        <a:bodyPr/>
        <a:lstStyle/>
        <a:p>
          <a:r>
            <a:rPr lang="en-US" dirty="0" smtClean="0">
              <a:latin typeface="Adobe Gothic Std B" panose="020B0800000000000000" pitchFamily="34" charset="-128"/>
              <a:ea typeface="Adobe Gothic Std B" panose="020B0800000000000000" pitchFamily="34" charset="-128"/>
            </a:rPr>
            <a:t>Review/Revise</a:t>
          </a:r>
          <a:endParaRPr lang="en-US" dirty="0">
            <a:latin typeface="Adobe Gothic Std B" panose="020B0800000000000000" pitchFamily="34" charset="-128"/>
            <a:ea typeface="Adobe Gothic Std B" panose="020B0800000000000000" pitchFamily="34" charset="-128"/>
          </a:endParaRPr>
        </a:p>
      </dgm:t>
    </dgm:pt>
    <dgm:pt modelId="{D28FA0B3-D7AF-4251-850D-5C6FD116372F}" type="parTrans" cxnId="{EBDC4C2B-C438-42F7-B56F-2903A2800EA7}">
      <dgm:prSet/>
      <dgm:spPr/>
      <dgm:t>
        <a:bodyPr/>
        <a:lstStyle/>
        <a:p>
          <a:endParaRPr lang="en-US"/>
        </a:p>
      </dgm:t>
    </dgm:pt>
    <dgm:pt modelId="{8664E47D-AC4C-42F9-BFDA-A933C32CF041}" type="sibTrans" cxnId="{EBDC4C2B-C438-42F7-B56F-2903A2800EA7}">
      <dgm:prSet/>
      <dgm:spPr/>
      <dgm:t>
        <a:bodyPr/>
        <a:lstStyle/>
        <a:p>
          <a:endParaRPr lang="en-US"/>
        </a:p>
      </dgm:t>
    </dgm:pt>
    <dgm:pt modelId="{E8CB6C51-BCD2-47AE-B1A0-6EF5C336AB92}">
      <dgm:prSet phldrT="[Text]"/>
      <dgm:spPr>
        <a:ln>
          <a:noFill/>
        </a:ln>
      </dgm:spPr>
      <dgm:t>
        <a:bodyPr/>
        <a:lstStyle/>
        <a:p>
          <a:r>
            <a:rPr lang="en-US" dirty="0" smtClean="0">
              <a:latin typeface="Adobe Gothic Std B" panose="020B0800000000000000" pitchFamily="34" charset="-128"/>
              <a:ea typeface="Adobe Gothic Std B" panose="020B0800000000000000" pitchFamily="34" charset="-128"/>
            </a:rPr>
            <a:t>Desired Emotional Response</a:t>
          </a:r>
          <a:endParaRPr lang="en-US" dirty="0">
            <a:latin typeface="Adobe Gothic Std B" panose="020B0800000000000000" pitchFamily="34" charset="-128"/>
            <a:ea typeface="Adobe Gothic Std B" panose="020B0800000000000000" pitchFamily="34" charset="-128"/>
          </a:endParaRPr>
        </a:p>
      </dgm:t>
    </dgm:pt>
    <dgm:pt modelId="{64E6B008-7EC3-429A-9F74-A773619C2878}" type="parTrans" cxnId="{BEE98005-E9B8-4D35-B967-66CB9477EAA9}">
      <dgm:prSet/>
      <dgm:spPr/>
      <dgm:t>
        <a:bodyPr/>
        <a:lstStyle/>
        <a:p>
          <a:endParaRPr lang="en-US"/>
        </a:p>
      </dgm:t>
    </dgm:pt>
    <dgm:pt modelId="{78B17087-9795-4449-A20E-935D8A699170}" type="sibTrans" cxnId="{BEE98005-E9B8-4D35-B967-66CB9477EAA9}">
      <dgm:prSet/>
      <dgm:spPr/>
      <dgm:t>
        <a:bodyPr/>
        <a:lstStyle/>
        <a:p>
          <a:endParaRPr lang="en-US"/>
        </a:p>
      </dgm:t>
    </dgm:pt>
    <dgm:pt modelId="{C3F51CFB-1260-42B9-88AD-4FCB48CAA30A}" type="pres">
      <dgm:prSet presAssocID="{B075F2FF-C959-4E67-BD6F-64D15B74C6DC}" presName="Name0" presStyleCnt="0">
        <dgm:presLayoutVars>
          <dgm:dir/>
          <dgm:resizeHandles val="exact"/>
        </dgm:presLayoutVars>
      </dgm:prSet>
      <dgm:spPr/>
    </dgm:pt>
    <dgm:pt modelId="{FF912A7D-0915-47A2-835F-80C2135356CC}" type="pres">
      <dgm:prSet presAssocID="{B075F2FF-C959-4E67-BD6F-64D15B74C6DC}" presName="cycle" presStyleCnt="0"/>
      <dgm:spPr/>
    </dgm:pt>
    <dgm:pt modelId="{EFAD5744-381A-4414-8F71-0117972AADF0}" type="pres">
      <dgm:prSet presAssocID="{E8CB6C51-BCD2-47AE-B1A0-6EF5C336AB92}" presName="nodeFirstNode" presStyleLbl="node1" presStyleIdx="0" presStyleCnt="4">
        <dgm:presLayoutVars>
          <dgm:bulletEnabled val="1"/>
        </dgm:presLayoutVars>
      </dgm:prSet>
      <dgm:spPr/>
      <dgm:t>
        <a:bodyPr/>
        <a:lstStyle/>
        <a:p>
          <a:endParaRPr lang="en-US"/>
        </a:p>
      </dgm:t>
    </dgm:pt>
    <dgm:pt modelId="{57E4F108-AD6C-413D-8152-3F2A65D16A41}" type="pres">
      <dgm:prSet presAssocID="{78B17087-9795-4449-A20E-935D8A699170}" presName="sibTransFirstNode" presStyleLbl="bgShp" presStyleIdx="0" presStyleCnt="1"/>
      <dgm:spPr/>
      <dgm:t>
        <a:bodyPr/>
        <a:lstStyle/>
        <a:p>
          <a:endParaRPr lang="en-US"/>
        </a:p>
      </dgm:t>
    </dgm:pt>
    <dgm:pt modelId="{A8511ECD-6F19-4CDE-A269-990522A777D4}" type="pres">
      <dgm:prSet presAssocID="{6D764EF0-16B5-4484-86B9-B57E6C48AB43}" presName="nodeFollowingNodes" presStyleLbl="node1" presStyleIdx="1" presStyleCnt="4">
        <dgm:presLayoutVars>
          <dgm:bulletEnabled val="1"/>
        </dgm:presLayoutVars>
      </dgm:prSet>
      <dgm:spPr/>
      <dgm:t>
        <a:bodyPr/>
        <a:lstStyle/>
        <a:p>
          <a:endParaRPr lang="en-US"/>
        </a:p>
      </dgm:t>
    </dgm:pt>
    <dgm:pt modelId="{393CDB94-E728-4EF8-A6B2-77411ACA2F5F}" type="pres">
      <dgm:prSet presAssocID="{FDE59DDB-6AB0-4A5D-AFE6-EAE340F26C77}" presName="nodeFollowingNodes" presStyleLbl="node1" presStyleIdx="2" presStyleCnt="4">
        <dgm:presLayoutVars>
          <dgm:bulletEnabled val="1"/>
        </dgm:presLayoutVars>
      </dgm:prSet>
      <dgm:spPr/>
      <dgm:t>
        <a:bodyPr/>
        <a:lstStyle/>
        <a:p>
          <a:endParaRPr lang="en-US"/>
        </a:p>
      </dgm:t>
    </dgm:pt>
    <dgm:pt modelId="{AA121752-39AB-4B03-9CD0-6019284AB245}" type="pres">
      <dgm:prSet presAssocID="{74CDCA4F-11EB-4827-9642-E009659D419C}" presName="nodeFollowingNodes" presStyleLbl="node1" presStyleIdx="3" presStyleCnt="4">
        <dgm:presLayoutVars>
          <dgm:bulletEnabled val="1"/>
        </dgm:presLayoutVars>
      </dgm:prSet>
      <dgm:spPr/>
      <dgm:t>
        <a:bodyPr/>
        <a:lstStyle/>
        <a:p>
          <a:endParaRPr lang="en-US"/>
        </a:p>
      </dgm:t>
    </dgm:pt>
  </dgm:ptLst>
  <dgm:cxnLst>
    <dgm:cxn modelId="{9AC1FBBF-D5E5-4A27-BBED-EFEFD0594CFD}" type="presOf" srcId="{74CDCA4F-11EB-4827-9642-E009659D419C}" destId="{AA121752-39AB-4B03-9CD0-6019284AB245}" srcOrd="0" destOrd="0" presId="urn:microsoft.com/office/officeart/2005/8/layout/cycle3"/>
    <dgm:cxn modelId="{DAFB0190-28EF-4455-A752-C579DC2727A3}" type="presOf" srcId="{6D764EF0-16B5-4484-86B9-B57E6C48AB43}" destId="{A8511ECD-6F19-4CDE-A269-990522A777D4}" srcOrd="0" destOrd="0" presId="urn:microsoft.com/office/officeart/2005/8/layout/cycle3"/>
    <dgm:cxn modelId="{EBDC4C2B-C438-42F7-B56F-2903A2800EA7}" srcId="{B075F2FF-C959-4E67-BD6F-64D15B74C6DC}" destId="{74CDCA4F-11EB-4827-9642-E009659D419C}" srcOrd="3" destOrd="0" parTransId="{D28FA0B3-D7AF-4251-850D-5C6FD116372F}" sibTransId="{8664E47D-AC4C-42F9-BFDA-A933C32CF041}"/>
    <dgm:cxn modelId="{2F0B7F27-53AD-4BD1-AD66-FA4C029D374A}" srcId="{B075F2FF-C959-4E67-BD6F-64D15B74C6DC}" destId="{6D764EF0-16B5-4484-86B9-B57E6C48AB43}" srcOrd="1" destOrd="0" parTransId="{5E5EE939-6332-4D33-ABFD-E7EDEAAFB87F}" sibTransId="{9711FDF0-077B-464C-8ADB-8074ACB0EA22}"/>
    <dgm:cxn modelId="{BCA3A981-9E16-4637-83AF-544B662E9E3C}" type="presOf" srcId="{B075F2FF-C959-4E67-BD6F-64D15B74C6DC}" destId="{C3F51CFB-1260-42B9-88AD-4FCB48CAA30A}" srcOrd="0" destOrd="0" presId="urn:microsoft.com/office/officeart/2005/8/layout/cycle3"/>
    <dgm:cxn modelId="{6BBA389D-D287-489E-BDAD-80A815533C14}" srcId="{B075F2FF-C959-4E67-BD6F-64D15B74C6DC}" destId="{FDE59DDB-6AB0-4A5D-AFE6-EAE340F26C77}" srcOrd="2" destOrd="0" parTransId="{B24327AA-3E20-4A32-8A90-F0D1605E420A}" sibTransId="{68C075ED-56B8-419C-BFC9-DDB2B58DB6AA}"/>
    <dgm:cxn modelId="{BEE98005-E9B8-4D35-B967-66CB9477EAA9}" srcId="{B075F2FF-C959-4E67-BD6F-64D15B74C6DC}" destId="{E8CB6C51-BCD2-47AE-B1A0-6EF5C336AB92}" srcOrd="0" destOrd="0" parTransId="{64E6B008-7EC3-429A-9F74-A773619C2878}" sibTransId="{78B17087-9795-4449-A20E-935D8A699170}"/>
    <dgm:cxn modelId="{D9FDCF7F-5BAC-4185-8BB3-BDB051EA870B}" type="presOf" srcId="{E8CB6C51-BCD2-47AE-B1A0-6EF5C336AB92}" destId="{EFAD5744-381A-4414-8F71-0117972AADF0}" srcOrd="0" destOrd="0" presId="urn:microsoft.com/office/officeart/2005/8/layout/cycle3"/>
    <dgm:cxn modelId="{B25B7778-511B-4103-9DD2-6E7D9CAC7AFA}" type="presOf" srcId="{FDE59DDB-6AB0-4A5D-AFE6-EAE340F26C77}" destId="{393CDB94-E728-4EF8-A6B2-77411ACA2F5F}" srcOrd="0" destOrd="0" presId="urn:microsoft.com/office/officeart/2005/8/layout/cycle3"/>
    <dgm:cxn modelId="{3184CE8E-75F8-4499-86C5-DF17D4706490}" type="presOf" srcId="{78B17087-9795-4449-A20E-935D8A699170}" destId="{57E4F108-AD6C-413D-8152-3F2A65D16A41}" srcOrd="0" destOrd="0" presId="urn:microsoft.com/office/officeart/2005/8/layout/cycle3"/>
    <dgm:cxn modelId="{90AFA61B-69AB-4E71-B3B6-72F6090FA5A2}" type="presParOf" srcId="{C3F51CFB-1260-42B9-88AD-4FCB48CAA30A}" destId="{FF912A7D-0915-47A2-835F-80C2135356CC}" srcOrd="0" destOrd="0" presId="urn:microsoft.com/office/officeart/2005/8/layout/cycle3"/>
    <dgm:cxn modelId="{DFDADE49-4D4F-4E4A-9571-C948DB99B6D0}" type="presParOf" srcId="{FF912A7D-0915-47A2-835F-80C2135356CC}" destId="{EFAD5744-381A-4414-8F71-0117972AADF0}" srcOrd="0" destOrd="0" presId="urn:microsoft.com/office/officeart/2005/8/layout/cycle3"/>
    <dgm:cxn modelId="{21A428AA-CA55-4D6F-86D3-9C3ACD1E1DF3}" type="presParOf" srcId="{FF912A7D-0915-47A2-835F-80C2135356CC}" destId="{57E4F108-AD6C-413D-8152-3F2A65D16A41}" srcOrd="1" destOrd="0" presId="urn:microsoft.com/office/officeart/2005/8/layout/cycle3"/>
    <dgm:cxn modelId="{EE486200-CF02-4F5A-B415-68E81AD7F6F8}" type="presParOf" srcId="{FF912A7D-0915-47A2-835F-80C2135356CC}" destId="{A8511ECD-6F19-4CDE-A269-990522A777D4}" srcOrd="2" destOrd="0" presId="urn:microsoft.com/office/officeart/2005/8/layout/cycle3"/>
    <dgm:cxn modelId="{8B3A1F62-469E-4B81-BF06-4DA595F5AF3D}" type="presParOf" srcId="{FF912A7D-0915-47A2-835F-80C2135356CC}" destId="{393CDB94-E728-4EF8-A6B2-77411ACA2F5F}" srcOrd="3" destOrd="0" presId="urn:microsoft.com/office/officeart/2005/8/layout/cycle3"/>
    <dgm:cxn modelId="{76591201-9F5C-4627-81B5-5C6DEBF25132}" type="presParOf" srcId="{FF912A7D-0915-47A2-835F-80C2135356CC}" destId="{AA121752-39AB-4B03-9CD0-6019284AB245}"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4F108-AD6C-413D-8152-3F2A65D16A41}">
      <dsp:nvSpPr>
        <dsp:cNvPr id="0" name=""/>
        <dsp:cNvSpPr/>
      </dsp:nvSpPr>
      <dsp:spPr>
        <a:xfrm>
          <a:off x="2844298" y="-129742"/>
          <a:ext cx="4665077" cy="4665077"/>
        </a:xfrm>
        <a:prstGeom prst="circularArrow">
          <a:avLst>
            <a:gd name="adj1" fmla="val 4668"/>
            <a:gd name="adj2" fmla="val 272909"/>
            <a:gd name="adj3" fmla="val 12814531"/>
            <a:gd name="adj4" fmla="val 18042397"/>
            <a:gd name="adj5" fmla="val 4847"/>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AD5744-381A-4414-8F71-0117972AADF0}">
      <dsp:nvSpPr>
        <dsp:cNvPr id="0" name=""/>
        <dsp:cNvSpPr/>
      </dsp:nvSpPr>
      <dsp:spPr>
        <a:xfrm>
          <a:off x="3617214" y="954"/>
          <a:ext cx="3119246" cy="1559623"/>
        </a:xfrm>
        <a:prstGeom prst="roundRect">
          <a:avLst/>
        </a:prstGeom>
        <a:solidFill>
          <a:schemeClr val="accent6">
            <a:shade val="8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Adobe Gothic Std B" panose="020B0800000000000000" pitchFamily="34" charset="-128"/>
              <a:ea typeface="Adobe Gothic Std B" panose="020B0800000000000000" pitchFamily="34" charset="-128"/>
            </a:rPr>
            <a:t>Desired Emotional Response</a:t>
          </a:r>
          <a:endParaRPr lang="en-US" sz="2600" kern="1200" dirty="0">
            <a:latin typeface="Adobe Gothic Std B" panose="020B0800000000000000" pitchFamily="34" charset="-128"/>
            <a:ea typeface="Adobe Gothic Std B" panose="020B0800000000000000" pitchFamily="34" charset="-128"/>
          </a:endParaRPr>
        </a:p>
      </dsp:txBody>
      <dsp:txXfrm>
        <a:off x="3693349" y="77089"/>
        <a:ext cx="2966976" cy="1407353"/>
      </dsp:txXfrm>
    </dsp:sp>
    <dsp:sp modelId="{A8511ECD-6F19-4CDE-A269-990522A777D4}">
      <dsp:nvSpPr>
        <dsp:cNvPr id="0" name=""/>
        <dsp:cNvSpPr/>
      </dsp:nvSpPr>
      <dsp:spPr>
        <a:xfrm>
          <a:off x="5292286" y="1676026"/>
          <a:ext cx="3119246" cy="1559623"/>
        </a:xfrm>
        <a:prstGeom prst="roundRect">
          <a:avLst/>
        </a:prstGeom>
        <a:solidFill>
          <a:srgbClr val="E89024"/>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Adobe Gothic Std B" panose="020B0800000000000000" pitchFamily="34" charset="-128"/>
              <a:ea typeface="Adobe Gothic Std B" panose="020B0800000000000000" pitchFamily="34" charset="-128"/>
            </a:rPr>
            <a:t>List Key Functionality</a:t>
          </a:r>
          <a:endParaRPr lang="en-US" sz="2600" kern="1200" dirty="0">
            <a:latin typeface="Adobe Gothic Std B" panose="020B0800000000000000" pitchFamily="34" charset="-128"/>
            <a:ea typeface="Adobe Gothic Std B" panose="020B0800000000000000" pitchFamily="34" charset="-128"/>
          </a:endParaRPr>
        </a:p>
      </dsp:txBody>
      <dsp:txXfrm>
        <a:off x="5368421" y="1752161"/>
        <a:ext cx="2966976" cy="1407353"/>
      </dsp:txXfrm>
    </dsp:sp>
    <dsp:sp modelId="{393CDB94-E728-4EF8-A6B2-77411ACA2F5F}">
      <dsp:nvSpPr>
        <dsp:cNvPr id="0" name=""/>
        <dsp:cNvSpPr/>
      </dsp:nvSpPr>
      <dsp:spPr>
        <a:xfrm>
          <a:off x="3617214" y="3351099"/>
          <a:ext cx="3119246" cy="1559623"/>
        </a:xfrm>
        <a:prstGeom prst="roundRect">
          <a:avLst/>
        </a:prstGeom>
        <a:solidFill>
          <a:srgbClr val="BDB29D"/>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Adobe Gothic Std B" panose="020B0800000000000000" pitchFamily="34" charset="-128"/>
              <a:ea typeface="Adobe Gothic Std B" panose="020B0800000000000000" pitchFamily="34" charset="-128"/>
            </a:rPr>
            <a:t>Map to UI Component</a:t>
          </a:r>
          <a:endParaRPr lang="en-US" sz="2600" kern="1200" dirty="0">
            <a:latin typeface="Adobe Gothic Std B" panose="020B0800000000000000" pitchFamily="34" charset="-128"/>
            <a:ea typeface="Adobe Gothic Std B" panose="020B0800000000000000" pitchFamily="34" charset="-128"/>
          </a:endParaRPr>
        </a:p>
      </dsp:txBody>
      <dsp:txXfrm>
        <a:off x="3693349" y="3427234"/>
        <a:ext cx="2966976" cy="1407353"/>
      </dsp:txXfrm>
    </dsp:sp>
    <dsp:sp modelId="{AA121752-39AB-4B03-9CD0-6019284AB245}">
      <dsp:nvSpPr>
        <dsp:cNvPr id="0" name=""/>
        <dsp:cNvSpPr/>
      </dsp:nvSpPr>
      <dsp:spPr>
        <a:xfrm>
          <a:off x="1942141" y="1676026"/>
          <a:ext cx="3119246" cy="1559623"/>
        </a:xfrm>
        <a:prstGeom prst="roundRect">
          <a:avLst/>
        </a:prstGeom>
        <a:solidFill>
          <a:srgbClr val="8F550F"/>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latin typeface="Adobe Gothic Std B" panose="020B0800000000000000" pitchFamily="34" charset="-128"/>
              <a:ea typeface="Adobe Gothic Std B" panose="020B0800000000000000" pitchFamily="34" charset="-128"/>
            </a:rPr>
            <a:t>Review/Revise</a:t>
          </a:r>
          <a:endParaRPr lang="en-US" sz="2600" kern="1200" dirty="0">
            <a:latin typeface="Adobe Gothic Std B" panose="020B0800000000000000" pitchFamily="34" charset="-128"/>
            <a:ea typeface="Adobe Gothic Std B" panose="020B0800000000000000" pitchFamily="34" charset="-128"/>
          </a:endParaRPr>
        </a:p>
      </dsp:txBody>
      <dsp:txXfrm>
        <a:off x="2018276" y="1752161"/>
        <a:ext cx="2966976" cy="140735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22E0A7-011E-499D-A95D-505E9B19705D}" type="datetimeFigureOut">
              <a:rPr lang="en-US" smtClean="0"/>
              <a:t>5/10/16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05AEC-4264-4C95-A7E4-0FCA952F77C2}" type="slidenum">
              <a:rPr lang="en-US" smtClean="0"/>
              <a:t>‹#›</a:t>
            </a:fld>
            <a:endParaRPr lang="en-US"/>
          </a:p>
        </p:txBody>
      </p:sp>
    </p:spTree>
    <p:extLst>
      <p:ext uri="{BB962C8B-B14F-4D97-AF65-F5344CB8AC3E}">
        <p14:creationId xmlns:p14="http://schemas.microsoft.com/office/powerpoint/2010/main" val="2650246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here, I’d like to spend a little bit of time taking a deeper dive into 2 areas that are probably the most pertinent to APX’s wheelhouse.  </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First I would like to talk about how game designers typically approach creating the UI or HUD. There is a widely accepted design language and methodology used in the gaming world for managing the display of data in a virtual space which I think might be educational.</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Second, I’d like to talk about how we manage the flow of data to our users. Our products are frequently a pretty complicated system of interactions, visual cues, and data and we have a few tricks up our sleeves for training our users about those complexities without disengaging them.  In fact, we usually make the experience pretty fun!</a:t>
            </a: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1</a:t>
            </a:fld>
            <a:endParaRPr lang="en-US"/>
          </a:p>
        </p:txBody>
      </p:sp>
    </p:spTree>
    <p:extLst>
      <p:ext uri="{BB962C8B-B14F-4D97-AF65-F5344CB8AC3E}">
        <p14:creationId xmlns:p14="http://schemas.microsoft.com/office/powerpoint/2010/main" val="3681791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Creating Immersion.  If you want someone focused on a task without distractions, try and create diegetic elements.  They are also great for telling story in a very natural way.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are not so good at displaying lots of categorical or complicated data sets in an easy to access, rapid-fire way.</a:t>
            </a:r>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10</a:t>
            </a:fld>
            <a:endParaRPr lang="en-US"/>
          </a:p>
        </p:txBody>
      </p:sp>
    </p:spTree>
    <p:extLst>
      <p:ext uri="{BB962C8B-B14F-4D97-AF65-F5344CB8AC3E}">
        <p14:creationId xmlns:p14="http://schemas.microsoft.com/office/powerpoint/2010/main" val="65731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Non-Diegetic</a:t>
            </a: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11</a:t>
            </a:fld>
            <a:endParaRPr lang="en-US"/>
          </a:p>
        </p:txBody>
      </p:sp>
    </p:spTree>
    <p:extLst>
      <p:ext uri="{BB962C8B-B14F-4D97-AF65-F5344CB8AC3E}">
        <p14:creationId xmlns:p14="http://schemas.microsoft.com/office/powerpoint/2010/main" val="1885997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non-diegetic</a:t>
            </a:r>
            <a:r>
              <a:rPr lang="en-US" sz="1200" kern="1200" dirty="0" smtClean="0">
                <a:solidFill>
                  <a:schemeClr val="tx1"/>
                </a:solidFill>
                <a:effectLst/>
                <a:latin typeface="+mn-lt"/>
                <a:ea typeface="+mn-ea"/>
                <a:cs typeface="+mn-cs"/>
              </a:rPr>
              <a:t> components, we answer our two questions as follows:</a:t>
            </a:r>
          </a:p>
          <a:p>
            <a:pPr marL="228600" lvl="0" indent="-228600">
              <a:buFont typeface="+mj-lt"/>
              <a:buAutoNum type="arabicPeriod"/>
            </a:pPr>
            <a:r>
              <a:rPr lang="en-US" sz="1200" kern="1200" dirty="0" smtClean="0">
                <a:solidFill>
                  <a:schemeClr val="tx1"/>
                </a:solidFill>
                <a:effectLst/>
                <a:latin typeface="+mn-lt"/>
                <a:ea typeface="+mn-ea"/>
                <a:cs typeface="+mn-cs"/>
              </a:rPr>
              <a:t>Is the interface component in the game story? </a:t>
            </a:r>
            <a:r>
              <a:rPr lang="en-US" sz="1200" b="1" kern="1200" dirty="0" smtClean="0">
                <a:solidFill>
                  <a:schemeClr val="tx1"/>
                </a:solidFill>
                <a:effectLst/>
                <a:latin typeface="+mn-lt"/>
                <a:ea typeface="+mn-ea"/>
                <a:cs typeface="+mn-cs"/>
              </a:rPr>
              <a:t>NO</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Is the component in the game space? </a:t>
            </a:r>
            <a:r>
              <a:rPr lang="en-US" sz="1200" b="1" kern="1200" dirty="0" smtClean="0">
                <a:solidFill>
                  <a:schemeClr val="tx1"/>
                </a:solidFill>
                <a:effectLst/>
                <a:latin typeface="+mn-lt"/>
                <a:ea typeface="+mn-ea"/>
                <a:cs typeface="+mn-cs"/>
              </a:rPr>
              <a:t>NO</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12</a:t>
            </a:fld>
            <a:endParaRPr lang="en-US"/>
          </a:p>
        </p:txBody>
      </p:sp>
    </p:spTree>
    <p:extLst>
      <p:ext uri="{BB962C8B-B14F-4D97-AF65-F5344CB8AC3E}">
        <p14:creationId xmlns:p14="http://schemas.microsoft.com/office/powerpoint/2010/main" val="880873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non-diegetic element exists outside the narrative and in front of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wall with the user.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many examples of non-diegetic elements in games.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are usually flat, 2D elements projected in screen space in front of the game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are also typically stylized in a slightly different way from the game world so that they do not get lost.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World of Warcraft’s UI is a great example of a non-diegetic HUD. </a:t>
            </a:r>
          </a:p>
        </p:txBody>
      </p:sp>
      <p:sp>
        <p:nvSpPr>
          <p:cNvPr id="4" name="Slide Number Placeholder 3"/>
          <p:cNvSpPr>
            <a:spLocks noGrp="1"/>
          </p:cNvSpPr>
          <p:nvPr>
            <p:ph type="sldNum" sz="quarter" idx="10"/>
          </p:nvPr>
        </p:nvSpPr>
        <p:spPr/>
        <p:txBody>
          <a:bodyPr/>
          <a:lstStyle/>
          <a:p>
            <a:fld id="{32E05AEC-4264-4C95-A7E4-0FCA952F77C2}" type="slidenum">
              <a:rPr lang="en-US" smtClean="0"/>
              <a:t>13</a:t>
            </a:fld>
            <a:endParaRPr lang="en-US"/>
          </a:p>
        </p:txBody>
      </p:sp>
    </p:spTree>
    <p:extLst>
      <p:ext uri="{BB962C8B-B14F-4D97-AF65-F5344CB8AC3E}">
        <p14:creationId xmlns:p14="http://schemas.microsoft.com/office/powerpoint/2010/main" val="2400769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are countless mobile titles</a:t>
            </a:r>
            <a:r>
              <a:rPr lang="en-US" sz="1200" kern="1200" baseline="0" dirty="0" smtClean="0">
                <a:solidFill>
                  <a:schemeClr val="tx1"/>
                </a:solidFill>
                <a:effectLst/>
                <a:latin typeface="+mn-lt"/>
                <a:ea typeface="+mn-ea"/>
                <a:cs typeface="+mn-cs"/>
              </a:rPr>
              <a:t> like this example from Clash of Clans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E05AEC-4264-4C95-A7E4-0FCA952F77C2}" type="slidenum">
              <a:rPr lang="en-US" smtClean="0"/>
              <a:t>14</a:t>
            </a:fld>
            <a:endParaRPr lang="en-US"/>
          </a:p>
        </p:txBody>
      </p:sp>
    </p:spTree>
    <p:extLst>
      <p:ext uri="{BB962C8B-B14F-4D97-AF65-F5344CB8AC3E}">
        <p14:creationId xmlns:p14="http://schemas.microsoft.com/office/powerpoint/2010/main" val="3132490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Displaying a ton of information to the user and allowing for a great deal more speed and flow to navigate through that information.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not so good at keeping someone immersed in their task. They have to take their eyes off the game world (in sometimes a very critical moment) in order to navigate the non-diegetic element. </a:t>
            </a:r>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15</a:t>
            </a:fld>
            <a:endParaRPr lang="en-US"/>
          </a:p>
        </p:txBody>
      </p:sp>
    </p:spTree>
    <p:extLst>
      <p:ext uri="{BB962C8B-B14F-4D97-AF65-F5344CB8AC3E}">
        <p14:creationId xmlns:p14="http://schemas.microsoft.com/office/powerpoint/2010/main" val="931299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Spatial</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16</a:t>
            </a:fld>
            <a:endParaRPr lang="en-US"/>
          </a:p>
        </p:txBody>
      </p:sp>
    </p:spTree>
    <p:extLst>
      <p:ext uri="{BB962C8B-B14F-4D97-AF65-F5344CB8AC3E}">
        <p14:creationId xmlns:p14="http://schemas.microsoft.com/office/powerpoint/2010/main" val="960835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spatial</a:t>
            </a:r>
            <a:r>
              <a:rPr lang="en-US" sz="1200" kern="1200" dirty="0" smtClean="0">
                <a:solidFill>
                  <a:schemeClr val="tx1"/>
                </a:solidFill>
                <a:effectLst/>
                <a:latin typeface="+mn-lt"/>
                <a:ea typeface="+mn-ea"/>
                <a:cs typeface="+mn-cs"/>
              </a:rPr>
              <a:t> components, we answer our two questions as follows:</a:t>
            </a:r>
          </a:p>
          <a:p>
            <a:pPr marL="228600" lvl="0" indent="-228600">
              <a:buFont typeface="+mj-lt"/>
              <a:buAutoNum type="arabicPeriod"/>
            </a:pPr>
            <a:r>
              <a:rPr lang="en-US" sz="1200" kern="1200" dirty="0" smtClean="0">
                <a:solidFill>
                  <a:schemeClr val="tx1"/>
                </a:solidFill>
                <a:effectLst/>
                <a:latin typeface="+mn-lt"/>
                <a:ea typeface="+mn-ea"/>
                <a:cs typeface="+mn-cs"/>
              </a:rPr>
              <a:t>Is the interface component in the game story? </a:t>
            </a:r>
            <a:r>
              <a:rPr lang="en-US" sz="1200" b="1" kern="1200" dirty="0" smtClean="0">
                <a:solidFill>
                  <a:schemeClr val="tx1"/>
                </a:solidFill>
                <a:effectLst/>
                <a:latin typeface="+mn-lt"/>
                <a:ea typeface="+mn-ea"/>
                <a:cs typeface="+mn-cs"/>
              </a:rPr>
              <a:t>NO</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Is the component in the game space? </a:t>
            </a:r>
            <a:r>
              <a:rPr lang="en-US" sz="1200" b="1" kern="1200" dirty="0" smtClean="0">
                <a:solidFill>
                  <a:schemeClr val="tx1"/>
                </a:solidFill>
                <a:effectLst/>
                <a:latin typeface="+mn-lt"/>
                <a:ea typeface="+mn-ea"/>
                <a:cs typeface="+mn-cs"/>
              </a:rPr>
              <a:t>YES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17</a:t>
            </a:fld>
            <a:endParaRPr lang="en-US"/>
          </a:p>
        </p:txBody>
      </p:sp>
    </p:spTree>
    <p:extLst>
      <p:ext uri="{BB962C8B-B14F-4D97-AF65-F5344CB8AC3E}">
        <p14:creationId xmlns:p14="http://schemas.microsoft.com/office/powerpoint/2010/main" val="1134535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are components that are visualized within the game world but are not part of the game.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Common examples of this type of interface element include emoticons above the heads of the SIMs, floating player names in </a:t>
            </a:r>
            <a:r>
              <a:rPr lang="en-US" sz="1200" kern="1200" dirty="0" err="1" smtClean="0">
                <a:solidFill>
                  <a:schemeClr val="tx1"/>
                </a:solidFill>
                <a:effectLst/>
                <a:latin typeface="+mn-lt"/>
                <a:ea typeface="+mn-ea"/>
                <a:cs typeface="+mn-cs"/>
              </a:rPr>
              <a:t>WoW</a:t>
            </a:r>
            <a:r>
              <a:rPr lang="en-US" sz="1200" kern="1200" dirty="0" smtClean="0">
                <a:solidFill>
                  <a:schemeClr val="tx1"/>
                </a:solidFill>
                <a:effectLst/>
                <a:latin typeface="+mn-lt"/>
                <a:ea typeface="+mn-ea"/>
                <a:cs typeface="+mn-cs"/>
              </a:rPr>
              <a:t>, or even the beautiful topographical information displayed in </a:t>
            </a:r>
            <a:r>
              <a:rPr lang="en-US" sz="1200" kern="1200" dirty="0" err="1" smtClean="0">
                <a:solidFill>
                  <a:schemeClr val="tx1"/>
                </a:solidFill>
                <a:effectLst/>
                <a:latin typeface="+mn-lt"/>
                <a:ea typeface="+mn-ea"/>
                <a:cs typeface="+mn-cs"/>
              </a:rPr>
              <a:t>Forza</a:t>
            </a:r>
            <a:r>
              <a:rPr lang="en-US" sz="1200" kern="1200" dirty="0" smtClean="0">
                <a:solidFill>
                  <a:schemeClr val="tx1"/>
                </a:solidFill>
                <a:effectLst/>
                <a:latin typeface="+mn-lt"/>
                <a:ea typeface="+mn-ea"/>
                <a:cs typeface="+mn-cs"/>
              </a:rPr>
              <a:t> 4.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E05AEC-4264-4C95-A7E4-0FCA952F77C2}" type="slidenum">
              <a:rPr lang="en-US" smtClean="0"/>
              <a:t>18</a:t>
            </a:fld>
            <a:endParaRPr lang="en-US"/>
          </a:p>
        </p:txBody>
      </p:sp>
    </p:spTree>
    <p:extLst>
      <p:ext uri="{BB962C8B-B14F-4D97-AF65-F5344CB8AC3E}">
        <p14:creationId xmlns:p14="http://schemas.microsoft.com/office/powerpoint/2010/main" val="291372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are components that are visualized within the game world but are not part of the game.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Common examples of this type of interface element include emoticons above the heads of the SIMs, floating player names in </a:t>
            </a:r>
            <a:r>
              <a:rPr lang="en-US" sz="1200" kern="1200" dirty="0" err="1" smtClean="0">
                <a:solidFill>
                  <a:schemeClr val="tx1"/>
                </a:solidFill>
                <a:effectLst/>
                <a:latin typeface="+mn-lt"/>
                <a:ea typeface="+mn-ea"/>
                <a:cs typeface="+mn-cs"/>
              </a:rPr>
              <a:t>WoW</a:t>
            </a:r>
            <a:r>
              <a:rPr lang="en-US" sz="1200" kern="1200" dirty="0" smtClean="0">
                <a:solidFill>
                  <a:schemeClr val="tx1"/>
                </a:solidFill>
                <a:effectLst/>
                <a:latin typeface="+mn-lt"/>
                <a:ea typeface="+mn-ea"/>
                <a:cs typeface="+mn-cs"/>
              </a:rPr>
              <a:t>, or even the beautiful topographical information displayed in </a:t>
            </a:r>
            <a:r>
              <a:rPr lang="en-US" sz="1200" kern="1200" dirty="0" err="1" smtClean="0">
                <a:solidFill>
                  <a:schemeClr val="tx1"/>
                </a:solidFill>
                <a:effectLst/>
                <a:latin typeface="+mn-lt"/>
                <a:ea typeface="+mn-ea"/>
                <a:cs typeface="+mn-cs"/>
              </a:rPr>
              <a:t>Forza</a:t>
            </a:r>
            <a:r>
              <a:rPr lang="en-US" sz="1200" kern="1200" dirty="0" smtClean="0">
                <a:solidFill>
                  <a:schemeClr val="tx1"/>
                </a:solidFill>
                <a:effectLst/>
                <a:latin typeface="+mn-lt"/>
                <a:ea typeface="+mn-ea"/>
                <a:cs typeface="+mn-cs"/>
              </a:rPr>
              <a:t> 4.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E05AEC-4264-4C95-A7E4-0FCA952F77C2}" type="slidenum">
              <a:rPr lang="en-US" smtClean="0"/>
              <a:t>19</a:t>
            </a:fld>
            <a:endParaRPr lang="en-US"/>
          </a:p>
        </p:txBody>
      </p:sp>
    </p:spTree>
    <p:extLst>
      <p:ext uri="{BB962C8B-B14F-4D97-AF65-F5344CB8AC3E}">
        <p14:creationId xmlns:p14="http://schemas.microsoft.com/office/powerpoint/2010/main" val="35575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Back in 2009, two students, working in conjunction with EA’s Dice studio (the makers of the Battlefield FPS game series) came out with a Master of Science Thesis called “</a:t>
            </a:r>
            <a:r>
              <a:rPr lang="en-US" sz="1200" b="1" kern="1200" dirty="0" smtClean="0">
                <a:solidFill>
                  <a:schemeClr val="tx1"/>
                </a:solidFill>
                <a:effectLst/>
                <a:latin typeface="+mn-lt"/>
                <a:ea typeface="+mn-ea"/>
                <a:cs typeface="+mn-cs"/>
              </a:rPr>
              <a:t>Beyond the HUD: User Interfaces for Increased Player Immersion in FPS Games</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the paper, the pair effectively demonstrated how User Interfaces can be distilled down to several planes of existence inside the game space of a first person shooter and then how knowledge of this breakdown could be used to make a more targeted and engaging experience.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Before I begin, there are two basic concepts you need to understand when we talk about this theory: </a:t>
            </a:r>
            <a:r>
              <a:rPr lang="en-US" sz="1200" i="1" kern="1200" dirty="0" smtClean="0">
                <a:solidFill>
                  <a:schemeClr val="tx1"/>
                </a:solidFill>
                <a:effectLst/>
                <a:latin typeface="+mn-lt"/>
                <a:ea typeface="+mn-ea"/>
                <a:cs typeface="+mn-cs"/>
              </a:rPr>
              <a:t>narrative</a:t>
            </a:r>
            <a:r>
              <a:rPr lang="en-US" sz="1200" kern="1200" dirty="0" smtClean="0">
                <a:solidFill>
                  <a:schemeClr val="tx1"/>
                </a:solidFill>
                <a:effectLst/>
                <a:latin typeface="+mn-lt"/>
                <a:ea typeface="+mn-ea"/>
                <a:cs typeface="+mn-cs"/>
              </a:rPr>
              <a:t> and the </a:t>
            </a:r>
            <a:r>
              <a:rPr lang="en-US" sz="1200" i="1" kern="1200" dirty="0" smtClean="0">
                <a:solidFill>
                  <a:schemeClr val="tx1"/>
                </a:solidFill>
                <a:effectLst/>
                <a:latin typeface="+mn-lt"/>
                <a:ea typeface="+mn-ea"/>
                <a:cs typeface="+mn-cs"/>
              </a:rPr>
              <a:t>fourth wall</a:t>
            </a:r>
            <a:r>
              <a:rPr lang="en-US" sz="1200" kern="1200" dirty="0" smtClean="0">
                <a:solidFill>
                  <a:schemeClr val="tx1"/>
                </a:solidFill>
                <a:effectLst/>
                <a:latin typeface="+mn-lt"/>
                <a:ea typeface="+mn-ea"/>
                <a:cs typeface="+mn-cs"/>
              </a:rPr>
              <a:t>.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2</a:t>
            </a:fld>
            <a:endParaRPr lang="en-US"/>
          </a:p>
        </p:txBody>
      </p:sp>
    </p:spTree>
    <p:extLst>
      <p:ext uri="{BB962C8B-B14F-4D97-AF65-F5344CB8AC3E}">
        <p14:creationId xmlns:p14="http://schemas.microsoft.com/office/powerpoint/2010/main" val="2220266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Keeps the user immersed in the world and generally focused on the task at hand.  They can be very satisfying to look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 so good at conveying a ton of information since it’s a virtual projection in world space rather than screen space. Depending on the angle a spatial element is being viewed at and other obstructions in front of the player and the element, spatial components can run into readability issues unless carefully controlled. </a:t>
            </a: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20</a:t>
            </a:fld>
            <a:endParaRPr lang="en-US"/>
          </a:p>
        </p:txBody>
      </p:sp>
    </p:spTree>
    <p:extLst>
      <p:ext uri="{BB962C8B-B14F-4D97-AF65-F5344CB8AC3E}">
        <p14:creationId xmlns:p14="http://schemas.microsoft.com/office/powerpoint/2010/main" val="767623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finally, Meta</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21</a:t>
            </a:fld>
            <a:endParaRPr lang="en-US"/>
          </a:p>
        </p:txBody>
      </p:sp>
    </p:spTree>
    <p:extLst>
      <p:ext uri="{BB962C8B-B14F-4D97-AF65-F5344CB8AC3E}">
        <p14:creationId xmlns:p14="http://schemas.microsoft.com/office/powerpoint/2010/main" val="34311226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Meta</a:t>
            </a:r>
            <a:r>
              <a:rPr lang="en-US" sz="1200" kern="1200" dirty="0" smtClean="0">
                <a:solidFill>
                  <a:schemeClr val="tx1"/>
                </a:solidFill>
                <a:effectLst/>
                <a:latin typeface="+mn-lt"/>
                <a:ea typeface="+mn-ea"/>
                <a:cs typeface="+mn-cs"/>
              </a:rPr>
              <a:t> components, we answer our two questions as follows:</a:t>
            </a:r>
          </a:p>
          <a:p>
            <a:pPr marL="228600" lvl="0" indent="-228600">
              <a:buFont typeface="+mj-lt"/>
              <a:buAutoNum type="arabicPeriod"/>
            </a:pPr>
            <a:r>
              <a:rPr lang="en-US" sz="1200" kern="1200" dirty="0" smtClean="0">
                <a:solidFill>
                  <a:schemeClr val="tx1"/>
                </a:solidFill>
                <a:effectLst/>
                <a:latin typeface="+mn-lt"/>
                <a:ea typeface="+mn-ea"/>
                <a:cs typeface="+mn-cs"/>
              </a:rPr>
              <a:t>Is the interface component in the game story? </a:t>
            </a:r>
            <a:r>
              <a:rPr lang="en-US" sz="1200" b="1" kern="1200" dirty="0" smtClean="0">
                <a:solidFill>
                  <a:schemeClr val="tx1"/>
                </a:solidFill>
                <a:effectLst/>
                <a:latin typeface="+mn-lt"/>
                <a:ea typeface="+mn-ea"/>
                <a:cs typeface="+mn-cs"/>
              </a:rPr>
              <a:t>YES</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Is the component in the game space? </a:t>
            </a:r>
            <a:r>
              <a:rPr lang="en-US" sz="1200" b="1" kern="1200" dirty="0" smtClean="0">
                <a:solidFill>
                  <a:schemeClr val="tx1"/>
                </a:solidFill>
                <a:effectLst/>
                <a:latin typeface="+mn-lt"/>
                <a:ea typeface="+mn-ea"/>
                <a:cs typeface="+mn-cs"/>
              </a:rPr>
              <a:t>NO</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22</a:t>
            </a:fld>
            <a:endParaRPr lang="en-US"/>
          </a:p>
        </p:txBody>
      </p:sp>
    </p:spTree>
    <p:extLst>
      <p:ext uri="{BB962C8B-B14F-4D97-AF65-F5344CB8AC3E}">
        <p14:creationId xmlns:p14="http://schemas.microsoft.com/office/powerpoint/2010/main" val="817722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can be effects that are rendered onto the screen such as cracked glass and blood splatters – effects that interact with the fourth wall are the most common examples.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These components aim to draw the user into the reality of the game by applying cues to the screen as if the game were directly interacting with the player.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example of this is the blood splatter on the screen used in </a:t>
            </a:r>
            <a:r>
              <a:rPr lang="en-US" sz="1200" i="1" u="sng" kern="1200" dirty="0" err="1" smtClean="0">
                <a:solidFill>
                  <a:schemeClr val="tx1"/>
                </a:solidFill>
                <a:effectLst/>
                <a:latin typeface="+mn-lt"/>
                <a:ea typeface="+mn-ea"/>
                <a:cs typeface="+mn-cs"/>
              </a:rPr>
              <a:t>Killzone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E05AEC-4264-4C95-A7E4-0FCA952F77C2}" type="slidenum">
              <a:rPr lang="en-US" smtClean="0"/>
              <a:t>23</a:t>
            </a:fld>
            <a:endParaRPr lang="en-US"/>
          </a:p>
        </p:txBody>
      </p:sp>
    </p:spTree>
    <p:extLst>
      <p:ext uri="{BB962C8B-B14F-4D97-AF65-F5344CB8AC3E}">
        <p14:creationId xmlns:p14="http://schemas.microsoft.com/office/powerpoint/2010/main" val="120115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or the ink splatter in </a:t>
            </a:r>
            <a:r>
              <a:rPr lang="en-US" sz="1200" i="1" u="sng" kern="1200" dirty="0" smtClean="0">
                <a:solidFill>
                  <a:schemeClr val="tx1"/>
                </a:solidFill>
                <a:effectLst/>
                <a:latin typeface="+mn-lt"/>
                <a:ea typeface="+mn-ea"/>
                <a:cs typeface="+mn-cs"/>
              </a:rPr>
              <a:t>Mario Kart</a:t>
            </a:r>
            <a:r>
              <a:rPr lang="en-US"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32E05AEC-4264-4C95-A7E4-0FCA952F77C2}" type="slidenum">
              <a:rPr lang="en-US" smtClean="0"/>
              <a:t>24</a:t>
            </a:fld>
            <a:endParaRPr lang="en-US"/>
          </a:p>
        </p:txBody>
      </p:sp>
    </p:spTree>
    <p:extLst>
      <p:ext uri="{BB962C8B-B14F-4D97-AF65-F5344CB8AC3E}">
        <p14:creationId xmlns:p14="http://schemas.microsoft.com/office/powerpoint/2010/main" val="3049164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What Meta is good at</a:t>
            </a:r>
            <a:r>
              <a:rPr lang="en-US" sz="1200" kern="1200" dirty="0" smtClean="0">
                <a:solidFill>
                  <a:schemeClr val="tx1"/>
                </a:solidFill>
                <a:effectLst/>
                <a:latin typeface="+mn-lt"/>
                <a:ea typeface="+mn-ea"/>
                <a:cs typeface="+mn-cs"/>
              </a:rPr>
              <a:t> – creating immersion without getting in the way.  Not good at conveying lots of information.  Meta is frequently an accent piece in game UI design to create singular emotions but not necessarily to communicate lots of information. </a:t>
            </a: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25</a:t>
            </a:fld>
            <a:endParaRPr lang="en-US"/>
          </a:p>
        </p:txBody>
      </p:sp>
    </p:spTree>
    <p:extLst>
      <p:ext uri="{BB962C8B-B14F-4D97-AF65-F5344CB8AC3E}">
        <p14:creationId xmlns:p14="http://schemas.microsoft.com/office/powerpoint/2010/main" val="1671994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after all that, w</a:t>
            </a:r>
            <a:r>
              <a:rPr lang="en-US" sz="1200" kern="1200" dirty="0" smtClean="0">
                <a:solidFill>
                  <a:schemeClr val="tx1"/>
                </a:solidFill>
                <a:effectLst/>
                <a:latin typeface="+mn-lt"/>
                <a:ea typeface="+mn-ea"/>
                <a:cs typeface="+mn-cs"/>
              </a:rPr>
              <a:t>hich one is best?  The answer is:</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26</a:t>
            </a:fld>
            <a:endParaRPr lang="en-US"/>
          </a:p>
        </p:txBody>
      </p:sp>
    </p:spTree>
    <p:extLst>
      <p:ext uri="{BB962C8B-B14F-4D97-AF65-F5344CB8AC3E}">
        <p14:creationId xmlns:p14="http://schemas.microsoft.com/office/powerpoint/2010/main" val="3510620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Complicated.</a:t>
            </a:r>
            <a:r>
              <a:rPr lang="en-US" sz="1200" kern="1200" baseline="0" dirty="0" smtClean="0">
                <a:solidFill>
                  <a:schemeClr val="tx1"/>
                </a:solidFill>
                <a:effectLst/>
                <a:latin typeface="+mn-lt"/>
                <a:ea typeface="+mn-ea"/>
                <a:cs typeface="+mn-cs"/>
              </a:rPr>
              <a:t> N</a:t>
            </a:r>
            <a:r>
              <a:rPr lang="en-US" sz="1200" kern="1200" dirty="0" smtClean="0">
                <a:solidFill>
                  <a:schemeClr val="tx1"/>
                </a:solidFill>
                <a:effectLst/>
                <a:latin typeface="+mn-lt"/>
                <a:ea typeface="+mn-ea"/>
                <a:cs typeface="+mn-cs"/>
              </a:rPr>
              <a:t>o one component is the single winning method to follow in game UI design</a:t>
            </a: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27</a:t>
            </a:fld>
            <a:endParaRPr lang="en-US"/>
          </a:p>
        </p:txBody>
      </p:sp>
    </p:spTree>
    <p:extLst>
      <p:ext uri="{BB962C8B-B14F-4D97-AF65-F5344CB8AC3E}">
        <p14:creationId xmlns:p14="http://schemas.microsoft.com/office/powerpoint/2010/main" val="2365833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reiterate what I said earlier, the important</a:t>
            </a:r>
            <a:r>
              <a:rPr lang="en-US" sz="1200" kern="1200" baseline="0" dirty="0" smtClean="0">
                <a:solidFill>
                  <a:schemeClr val="tx1"/>
                </a:solidFill>
                <a:effectLst/>
                <a:latin typeface="+mn-lt"/>
                <a:ea typeface="+mn-ea"/>
                <a:cs typeface="+mn-cs"/>
              </a:rPr>
              <a:t> thing is k</a:t>
            </a:r>
            <a:r>
              <a:rPr lang="en-US" sz="1200" kern="1200" dirty="0" smtClean="0">
                <a:solidFill>
                  <a:schemeClr val="tx1"/>
                </a:solidFill>
                <a:effectLst/>
                <a:latin typeface="+mn-lt"/>
                <a:ea typeface="+mn-ea"/>
                <a:cs typeface="+mn-cs"/>
              </a:rPr>
              <a:t>nowing the strengths and weaknesses of each in order to target your goals more effectively.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key task of any UI designer is to ask themselves: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What do I want my user to feel when they play the role of whatever virtual avatar the game is about.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Then create a list of all the functionality they will need from their UI.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Next, simply map your must-have functionality to various UI components I’ve just described (diegetic, meta,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Finally, you review by testing your user’s emotional experiences when using those functions. If they aren’t experiencing your targeted emotional experience, rework the way you are displaying them until they do. </a:t>
            </a: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28</a:t>
            </a:fld>
            <a:endParaRPr lang="en-US"/>
          </a:p>
        </p:txBody>
      </p:sp>
    </p:spTree>
    <p:extLst>
      <p:ext uri="{BB962C8B-B14F-4D97-AF65-F5344CB8AC3E}">
        <p14:creationId xmlns:p14="http://schemas.microsoft.com/office/powerpoint/2010/main" val="1242287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Hopefully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explanation made you think about new ways to display information to your users.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you use an AR device, you are literally looking through a screen into an environment which you then interact with.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only thing that separates the real world from an FPS is a defined narrative which communicated back with the HUD.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you’re not already thinking this way</a:t>
            </a:r>
            <a:r>
              <a:rPr lang="en-US" sz="1200" b="1" kern="1200" dirty="0" smtClean="0">
                <a:solidFill>
                  <a:schemeClr val="tx1"/>
                </a:solidFill>
                <a:effectLst/>
                <a:latin typeface="+mn-lt"/>
                <a:ea typeface="+mn-ea"/>
                <a:cs typeface="+mn-cs"/>
              </a:rPr>
              <a:t>, I would challenge you to think about ways to add a narrative experience into your designs</a:t>
            </a:r>
            <a:r>
              <a:rPr lang="en-US" sz="1200" kern="1200" dirty="0" smtClean="0">
                <a:solidFill>
                  <a:schemeClr val="tx1"/>
                </a:solidFill>
                <a:effectLst/>
                <a:latin typeface="+mn-lt"/>
                <a:ea typeface="+mn-ea"/>
                <a:cs typeface="+mn-cs"/>
              </a:rPr>
              <a:t>.  I think you’ll find it to be a rewarding experience.  </a:t>
            </a: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29</a:t>
            </a:fld>
            <a:endParaRPr lang="en-US"/>
          </a:p>
        </p:txBody>
      </p:sp>
    </p:spTree>
    <p:extLst>
      <p:ext uri="{BB962C8B-B14F-4D97-AF65-F5344CB8AC3E}">
        <p14:creationId xmlns:p14="http://schemas.microsoft.com/office/powerpoint/2010/main" val="22991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simple terms, narrative is anything that helps set the stage, mood, backstory, or environment surrounding a player’s virtual avatar in a game.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can be anything from: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audio track of the game,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to footprints on the ground,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to dropped papers in the game world with notes telling backstory,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or even themed elements on a HUD.</a:t>
            </a: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3</a:t>
            </a:fld>
            <a:endParaRPr lang="en-US"/>
          </a:p>
        </p:txBody>
      </p:sp>
    </p:spTree>
    <p:extLst>
      <p:ext uri="{BB962C8B-B14F-4D97-AF65-F5344CB8AC3E}">
        <p14:creationId xmlns:p14="http://schemas.microsoft.com/office/powerpoint/2010/main" val="2462516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Onboarding and managing complicated data-sets:</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30</a:t>
            </a:fld>
            <a:endParaRPr lang="en-US"/>
          </a:p>
        </p:txBody>
      </p:sp>
    </p:spTree>
    <p:extLst>
      <p:ext uri="{BB962C8B-B14F-4D97-AF65-F5344CB8AC3E}">
        <p14:creationId xmlns:p14="http://schemas.microsoft.com/office/powerpoint/2010/main" val="4260334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When games first came out, due to technological constraints, they were exceedingly simple.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Pong for instance is a great example of simplicity. The game featured 2 radial dials, a single coin input, 2 paddles, a ball, a net and score counters.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cost the designer Allan Alcorn a little over $75 to construct the first prototype.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gameplay and onboarding process, by the very nature of the games construction was simple.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Due to the lack of sophisticated controls and user interface layers, the user couldn’t help but almost intuitively understand how to play the game.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Simplicity = FUN</a:t>
            </a: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31</a:t>
            </a:fld>
            <a:endParaRPr lang="en-US"/>
          </a:p>
        </p:txBody>
      </p:sp>
    </p:spTree>
    <p:extLst>
      <p:ext uri="{BB962C8B-B14F-4D97-AF65-F5344CB8AC3E}">
        <p14:creationId xmlns:p14="http://schemas.microsoft.com/office/powerpoint/2010/main" val="3230021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fast forward 40 years and you get a game like World of Warcraft.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Looking at a screen capture from this game and you would think that there is no way that the onboarding process could be an enjoyable or intuitive experience for a new user.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You’d expect it to be a frustrating user experience, yet at its peak, </a:t>
            </a:r>
            <a:r>
              <a:rPr lang="en-US" sz="1200" kern="1200" dirty="0" err="1" smtClean="0">
                <a:solidFill>
                  <a:schemeClr val="tx1"/>
                </a:solidFill>
                <a:effectLst/>
                <a:latin typeface="+mn-lt"/>
                <a:ea typeface="+mn-ea"/>
                <a:cs typeface="+mn-cs"/>
              </a:rPr>
              <a:t>WoW</a:t>
            </a:r>
            <a:r>
              <a:rPr lang="en-US" sz="1200" kern="1200" dirty="0" smtClean="0">
                <a:solidFill>
                  <a:schemeClr val="tx1"/>
                </a:solidFill>
                <a:effectLst/>
                <a:latin typeface="+mn-lt"/>
                <a:ea typeface="+mn-ea"/>
                <a:cs typeface="+mn-cs"/>
              </a:rPr>
              <a:t> had 12 million subscribers and, as I showed earlier, has earned over 10 Billion with a “B” dollars lifetime.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 what’s going on?  </a:t>
            </a: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32</a:t>
            </a:fld>
            <a:endParaRPr lang="en-US"/>
          </a:p>
        </p:txBody>
      </p:sp>
    </p:spTree>
    <p:extLst>
      <p:ext uri="{BB962C8B-B14F-4D97-AF65-F5344CB8AC3E}">
        <p14:creationId xmlns:p14="http://schemas.microsoft.com/office/powerpoint/2010/main" val="3581250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of the keys to their success is the effective implementation of the principle of </a:t>
            </a:r>
            <a:r>
              <a:rPr lang="en-US" sz="1200" b="1" kern="1200" dirty="0" smtClean="0">
                <a:solidFill>
                  <a:schemeClr val="tx1"/>
                </a:solidFill>
                <a:effectLst/>
                <a:latin typeface="+mn-lt"/>
                <a:ea typeface="+mn-ea"/>
                <a:cs typeface="+mn-cs"/>
              </a:rPr>
              <a:t>FLOW</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entering their product for the first time at a novice level, you first encounter basic challenges that slowly introduce you to your universe and its mechanics.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you complete quests, your Experience Points rise which, in turn, expose you to higher levels with greater challenges, unlocked functionality, and increasing difficulty.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Eventually, you are introduced to the full potential of the game with all its social interactions involving communities of players. But the developers were very careful not to scare their users away with complexity. Baby steps, but not hand holding are key.</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system </a:t>
            </a:r>
            <a:r>
              <a:rPr lang="en-US" sz="1200" kern="1200" dirty="0" err="1" smtClean="0">
                <a:solidFill>
                  <a:schemeClr val="tx1"/>
                </a:solidFill>
                <a:effectLst/>
                <a:latin typeface="+mn-lt"/>
                <a:ea typeface="+mn-ea"/>
                <a:cs typeface="+mn-cs"/>
              </a:rPr>
              <a:t>WoW</a:t>
            </a:r>
            <a:r>
              <a:rPr lang="en-US" sz="1200" kern="1200" dirty="0" smtClean="0">
                <a:solidFill>
                  <a:schemeClr val="tx1"/>
                </a:solidFill>
                <a:effectLst/>
                <a:latin typeface="+mn-lt"/>
                <a:ea typeface="+mn-ea"/>
                <a:cs typeface="+mn-cs"/>
              </a:rPr>
              <a:t> employs allows each player to stay in his or her individual flow zone.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Progress thorough the game is kept at their own pace rather than being pushed upon by the developer.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the same time, challenges abound to keep new players feeling just as cognitively challenged as experienced ones.  This in turn gives the game a perceived value above other products.  Players continually feel challenged and learn from it no matter how much they use it. They feel they are getting good ROI.  </a:t>
            </a:r>
          </a:p>
        </p:txBody>
      </p:sp>
      <p:sp>
        <p:nvSpPr>
          <p:cNvPr id="4" name="Slide Number Placeholder 3"/>
          <p:cNvSpPr>
            <a:spLocks noGrp="1"/>
          </p:cNvSpPr>
          <p:nvPr>
            <p:ph type="sldNum" sz="quarter" idx="10"/>
          </p:nvPr>
        </p:nvSpPr>
        <p:spPr/>
        <p:txBody>
          <a:bodyPr/>
          <a:lstStyle/>
          <a:p>
            <a:fld id="{32E05AEC-4264-4C95-A7E4-0FCA952F77C2}" type="slidenum">
              <a:rPr lang="en-US" smtClean="0"/>
              <a:t>33</a:t>
            </a:fld>
            <a:endParaRPr lang="en-US"/>
          </a:p>
        </p:txBody>
      </p:sp>
    </p:spTree>
    <p:extLst>
      <p:ext uri="{BB962C8B-B14F-4D97-AF65-F5344CB8AC3E}">
        <p14:creationId xmlns:p14="http://schemas.microsoft.com/office/powerpoint/2010/main" val="3379646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challenge then is to look at any consumer facing product and ask yourself can you create a product that adapts responsively to the skills of its user?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were able to gradually introduce features and track progress of a user as they begin using those features, you would be taking a giant step forward to delivering something special.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Knowing when a user is ready to take on more information and advance deeper into your product is key towards delivering an engaging and rewarding experience for your consumer.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E05AEC-4264-4C95-A7E4-0FCA952F77C2}" type="slidenum">
              <a:rPr lang="en-US" smtClean="0"/>
              <a:t>34</a:t>
            </a:fld>
            <a:endParaRPr lang="en-US"/>
          </a:p>
        </p:txBody>
      </p:sp>
    </p:spTree>
    <p:extLst>
      <p:ext uri="{BB962C8B-B14F-4D97-AF65-F5344CB8AC3E}">
        <p14:creationId xmlns:p14="http://schemas.microsoft.com/office/powerpoint/2010/main" val="26845577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as I was working on this presentation, I kept coming back to a catch phrase of an old colleague of mine.  I really wanted to work it in somehow.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and his identical twin brother,</a:t>
            </a:r>
            <a:r>
              <a:rPr lang="en-US" sz="1200" kern="1200" baseline="0" dirty="0" smtClean="0">
                <a:solidFill>
                  <a:schemeClr val="tx1"/>
                </a:solidFill>
                <a:effectLst/>
                <a:latin typeface="+mn-lt"/>
                <a:ea typeface="+mn-ea"/>
                <a:cs typeface="+mn-cs"/>
              </a:rPr>
              <a:t> who I also worked with at one point, </a:t>
            </a:r>
            <a:r>
              <a:rPr lang="en-US" sz="1200" kern="1200" dirty="0" smtClean="0">
                <a:solidFill>
                  <a:schemeClr val="tx1"/>
                </a:solidFill>
                <a:effectLst/>
                <a:latin typeface="+mn-lt"/>
                <a:ea typeface="+mn-ea"/>
                <a:cs typeface="+mn-cs"/>
              </a:rPr>
              <a:t>developed this catch phrase when they were kids and I think it</a:t>
            </a:r>
            <a:r>
              <a:rPr lang="en-US" sz="1200" kern="1200" baseline="0" dirty="0" smtClean="0">
                <a:solidFill>
                  <a:schemeClr val="tx1"/>
                </a:solidFill>
                <a:effectLst/>
                <a:latin typeface="+mn-lt"/>
                <a:ea typeface="+mn-ea"/>
                <a:cs typeface="+mn-cs"/>
              </a:rPr>
              <a:t> does a great job summing up what it takes to deliver on innovation </a:t>
            </a:r>
            <a:r>
              <a:rPr lang="en-US" sz="1200" kern="1200" dirty="0" smtClean="0">
                <a:solidFill>
                  <a:schemeClr val="tx1"/>
                </a:solidFill>
                <a:effectLst/>
                <a:latin typeface="+mn-lt"/>
                <a:ea typeface="+mn-ea"/>
                <a:cs typeface="+mn-cs"/>
              </a:rPr>
              <a:t>in the creative and technical space.  The phrase is: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Coloring inside the lines is for Chumps!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 aggressive, take risks, and don’t be afraid to color outside the lines. It can make all the difference.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2E05AEC-4264-4C95-A7E4-0FCA952F77C2}" type="slidenum">
              <a:rPr lang="en-US" smtClean="0"/>
              <a:t>35</a:t>
            </a:fld>
            <a:endParaRPr lang="en-US"/>
          </a:p>
        </p:txBody>
      </p:sp>
    </p:spTree>
    <p:extLst>
      <p:ext uri="{BB962C8B-B14F-4D97-AF65-F5344CB8AC3E}">
        <p14:creationId xmlns:p14="http://schemas.microsoft.com/office/powerpoint/2010/main" val="2574203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a:t>
            </a:r>
          </a:p>
        </p:txBody>
      </p:sp>
      <p:sp>
        <p:nvSpPr>
          <p:cNvPr id="4" name="Slide Number Placeholder 3"/>
          <p:cNvSpPr>
            <a:spLocks noGrp="1"/>
          </p:cNvSpPr>
          <p:nvPr>
            <p:ph type="sldNum" sz="quarter" idx="10"/>
          </p:nvPr>
        </p:nvSpPr>
        <p:spPr/>
        <p:txBody>
          <a:bodyPr/>
          <a:lstStyle/>
          <a:p>
            <a:fld id="{32E05AEC-4264-4C95-A7E4-0FCA952F77C2}" type="slidenum">
              <a:rPr lang="en-US" smtClean="0"/>
              <a:t>36</a:t>
            </a:fld>
            <a:endParaRPr lang="en-US"/>
          </a:p>
        </p:txBody>
      </p:sp>
    </p:spTree>
    <p:extLst>
      <p:ext uri="{BB962C8B-B14F-4D97-AF65-F5344CB8AC3E}">
        <p14:creationId xmlns:p14="http://schemas.microsoft.com/office/powerpoint/2010/main" val="944649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fourth wall</a:t>
            </a:r>
            <a:r>
              <a:rPr lang="en-US" sz="1200" kern="1200" dirty="0" smtClean="0">
                <a:solidFill>
                  <a:schemeClr val="tx1"/>
                </a:solidFill>
                <a:effectLst/>
                <a:latin typeface="+mn-lt"/>
                <a:ea typeface="+mn-ea"/>
                <a:cs typeface="+mn-cs"/>
              </a:rPr>
              <a:t> is a movie/stage term which is basically the imaginary divide between the audience (or player) and the movie, stage, or game world.  In gaming terms, this is simply the screen on your monitor or television set.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any of the approaches I’m about to describe, the goal is to get the player immersed in your game.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want them to forget about this fourth wall and experience you narrative while still providing them with all the tools and functionality they need via your user interface to properly navigate the game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want an immersive, but not functionally frustrating user experience.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4</a:t>
            </a:fld>
            <a:endParaRPr lang="en-US"/>
          </a:p>
        </p:txBody>
      </p:sp>
    </p:spTree>
    <p:extLst>
      <p:ext uri="{BB962C8B-B14F-4D97-AF65-F5344CB8AC3E}">
        <p14:creationId xmlns:p14="http://schemas.microsoft.com/office/powerpoint/2010/main" val="276552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understanding these basic principles, when designing for immersion in a virtual experience, the designer merely has to ask 2 questions about their UI:</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Is the component part of the game story/narrative?</a:t>
            </a:r>
          </a:p>
          <a:p>
            <a:pPr lvl="0"/>
            <a:r>
              <a:rPr lang="en-US" sz="1200" kern="1200" dirty="0" smtClean="0">
                <a:solidFill>
                  <a:schemeClr val="tx1"/>
                </a:solidFill>
                <a:effectLst/>
                <a:latin typeface="+mn-lt"/>
                <a:ea typeface="+mn-ea"/>
                <a:cs typeface="+mn-cs"/>
              </a:rPr>
              <a:t>Is the component part of the game space? Or is it in front of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wall with the player?</a:t>
            </a: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5</a:t>
            </a:fld>
            <a:endParaRPr lang="en-US"/>
          </a:p>
        </p:txBody>
      </p:sp>
    </p:spTree>
    <p:extLst>
      <p:ext uri="{BB962C8B-B14F-4D97-AF65-F5344CB8AC3E}">
        <p14:creationId xmlns:p14="http://schemas.microsoft.com/office/powerpoint/2010/main" val="1364145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Depending on the answer to these questions, you can classify any UI component into one of four classes: diegetic, non-</a:t>
            </a:r>
            <a:r>
              <a:rPr lang="en-US" sz="1200" kern="1200" dirty="0" err="1" smtClean="0">
                <a:solidFill>
                  <a:schemeClr val="tx1"/>
                </a:solidFill>
                <a:effectLst/>
                <a:latin typeface="+mn-lt"/>
                <a:ea typeface="+mn-ea"/>
                <a:cs typeface="+mn-cs"/>
              </a:rPr>
              <a:t>diagetic</a:t>
            </a:r>
            <a:r>
              <a:rPr lang="en-US" sz="1200" kern="1200" dirty="0" smtClean="0">
                <a:solidFill>
                  <a:schemeClr val="tx1"/>
                </a:solidFill>
                <a:effectLst/>
                <a:latin typeface="+mn-lt"/>
                <a:ea typeface="+mn-ea"/>
                <a:cs typeface="+mn-cs"/>
              </a:rPr>
              <a:t>, spatial, or meta.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6</a:t>
            </a:fld>
            <a:endParaRPr lang="en-US"/>
          </a:p>
        </p:txBody>
      </p:sp>
    </p:spTree>
    <p:extLst>
      <p:ext uri="{BB962C8B-B14F-4D97-AF65-F5344CB8AC3E}">
        <p14:creationId xmlns:p14="http://schemas.microsoft.com/office/powerpoint/2010/main" val="4095942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a:t>
            </a:r>
            <a:r>
              <a:rPr lang="en-US" sz="1200" b="1" kern="1200" dirty="0" smtClean="0">
                <a:solidFill>
                  <a:schemeClr val="tx1"/>
                </a:solidFill>
                <a:effectLst/>
                <a:latin typeface="+mn-lt"/>
                <a:ea typeface="+mn-ea"/>
                <a:cs typeface="+mn-cs"/>
              </a:rPr>
              <a:t>diegetic</a:t>
            </a:r>
            <a:r>
              <a:rPr lang="en-US" sz="1200" kern="1200" dirty="0" smtClean="0">
                <a:solidFill>
                  <a:schemeClr val="tx1"/>
                </a:solidFill>
                <a:effectLst/>
                <a:latin typeface="+mn-lt"/>
                <a:ea typeface="+mn-ea"/>
                <a:cs typeface="+mn-cs"/>
              </a:rPr>
              <a:t> components, we answer our two questions as follows:</a:t>
            </a:r>
          </a:p>
          <a:p>
            <a:pPr marL="228600" lvl="0" indent="-228600">
              <a:buFont typeface="+mj-lt"/>
              <a:buAutoNum type="arabicPeriod"/>
            </a:pPr>
            <a:r>
              <a:rPr lang="en-US" sz="1200" kern="1200" dirty="0" smtClean="0">
                <a:solidFill>
                  <a:schemeClr val="tx1"/>
                </a:solidFill>
                <a:effectLst/>
                <a:latin typeface="+mn-lt"/>
                <a:ea typeface="+mn-ea"/>
                <a:cs typeface="+mn-cs"/>
              </a:rPr>
              <a:t>Is the interface component in the game story? </a:t>
            </a:r>
            <a:r>
              <a:rPr lang="en-US" sz="1200" b="1" kern="1200" dirty="0" smtClean="0">
                <a:solidFill>
                  <a:schemeClr val="tx1"/>
                </a:solidFill>
                <a:effectLst/>
                <a:latin typeface="+mn-lt"/>
                <a:ea typeface="+mn-ea"/>
                <a:cs typeface="+mn-cs"/>
              </a:rPr>
              <a:t>YES</a:t>
            </a:r>
            <a:endParaRPr lang="en-US" sz="1200" kern="1200" dirty="0" smtClean="0">
              <a:solidFill>
                <a:schemeClr val="tx1"/>
              </a:solidFill>
              <a:effectLst/>
              <a:latin typeface="+mn-lt"/>
              <a:ea typeface="+mn-ea"/>
              <a:cs typeface="+mn-cs"/>
            </a:endParaRPr>
          </a:p>
          <a:p>
            <a:pPr marL="228600" lvl="0" indent="-228600">
              <a:buFont typeface="+mj-lt"/>
              <a:buAutoNum type="arabicPeriod"/>
            </a:pPr>
            <a:r>
              <a:rPr lang="en-US" sz="1200" kern="1200" dirty="0" smtClean="0">
                <a:solidFill>
                  <a:schemeClr val="tx1"/>
                </a:solidFill>
                <a:effectLst/>
                <a:latin typeface="+mn-lt"/>
                <a:ea typeface="+mn-ea"/>
                <a:cs typeface="+mn-cs"/>
              </a:rPr>
              <a:t>Is the component in the game space? </a:t>
            </a:r>
            <a:r>
              <a:rPr lang="en-US" sz="1200" b="1" kern="1200" dirty="0" smtClean="0">
                <a:solidFill>
                  <a:schemeClr val="tx1"/>
                </a:solidFill>
                <a:effectLst/>
                <a:latin typeface="+mn-lt"/>
                <a:ea typeface="+mn-ea"/>
                <a:cs typeface="+mn-cs"/>
              </a:rPr>
              <a:t>YES</a:t>
            </a:r>
            <a:endParaRPr lang="en-US" sz="1200" kern="1200" dirty="0" smtClean="0">
              <a:solidFill>
                <a:schemeClr val="tx1"/>
              </a:solidFill>
              <a:effectLst/>
              <a:latin typeface="+mn-lt"/>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7</a:t>
            </a:fld>
            <a:endParaRPr lang="en-US"/>
          </a:p>
        </p:txBody>
      </p:sp>
    </p:spTree>
    <p:extLst>
      <p:ext uri="{BB962C8B-B14F-4D97-AF65-F5344CB8AC3E}">
        <p14:creationId xmlns:p14="http://schemas.microsoft.com/office/powerpoint/2010/main" val="603530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 games, like Far Cry 2 take the approach of using entirely diegetic elements.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is no HUD. The game makes use of extensive in-game gadgets and items to get information to the user about their surroundings. There are no artificial elements superimposed on the user’s “vision”.  </a:t>
            </a:r>
          </a:p>
          <a:p>
            <a:endParaRPr lang="en-US" sz="1200" kern="1200" dirty="0" smtClean="0">
              <a:solidFill>
                <a:schemeClr val="tx1"/>
              </a:solidFill>
              <a:effectLst/>
              <a:latin typeface="+mn-lt"/>
              <a:ea typeface="+mn-ea"/>
              <a:cs typeface="+mn-cs"/>
            </a:endParaRPr>
          </a:p>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32E05AEC-4264-4C95-A7E4-0FCA952F77C2}" type="slidenum">
              <a:rPr lang="en-US" smtClean="0"/>
              <a:t>8</a:t>
            </a:fld>
            <a:endParaRPr lang="en-US"/>
          </a:p>
        </p:txBody>
      </p:sp>
    </p:spTree>
    <p:extLst>
      <p:ext uri="{BB962C8B-B14F-4D97-AF65-F5344CB8AC3E}">
        <p14:creationId xmlns:p14="http://schemas.microsoft.com/office/powerpoint/2010/main" val="2292141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Deadspace</a:t>
            </a:r>
            <a:r>
              <a:rPr lang="en-US" sz="1200" kern="1200" dirty="0" smtClean="0">
                <a:solidFill>
                  <a:schemeClr val="tx1"/>
                </a:solidFill>
                <a:effectLst/>
                <a:latin typeface="+mn-lt"/>
                <a:ea typeface="+mn-ea"/>
                <a:cs typeface="+mn-cs"/>
              </a:rPr>
              <a:t> is</a:t>
            </a:r>
            <a:r>
              <a:rPr lang="en-US" sz="1200" kern="1200" baseline="0" dirty="0" smtClean="0">
                <a:solidFill>
                  <a:schemeClr val="tx1"/>
                </a:solidFill>
                <a:effectLst/>
                <a:latin typeface="+mn-lt"/>
                <a:ea typeface="+mn-ea"/>
                <a:cs typeface="+mn-cs"/>
              </a:rPr>
              <a:t> another game that makes extensive use of a Diegetic approach to the user interface (albeit from a third-person perspective)</a:t>
            </a:r>
          </a:p>
          <a:p>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AR terms, you can think of a diegetic element as anything in the real world which conveys information to a person, like a mobile phone, a digital wristwatch, or even a newspaper.  </a:t>
            </a:r>
          </a:p>
        </p:txBody>
      </p:sp>
      <p:sp>
        <p:nvSpPr>
          <p:cNvPr id="4" name="Slide Number Placeholder 3"/>
          <p:cNvSpPr>
            <a:spLocks noGrp="1"/>
          </p:cNvSpPr>
          <p:nvPr>
            <p:ph type="sldNum" sz="quarter" idx="10"/>
          </p:nvPr>
        </p:nvSpPr>
        <p:spPr/>
        <p:txBody>
          <a:bodyPr/>
          <a:lstStyle/>
          <a:p>
            <a:fld id="{32E05AEC-4264-4C95-A7E4-0FCA952F77C2}" type="slidenum">
              <a:rPr lang="en-US" smtClean="0"/>
              <a:t>9</a:t>
            </a:fld>
            <a:endParaRPr lang="en-US"/>
          </a:p>
        </p:txBody>
      </p:sp>
    </p:spTree>
    <p:extLst>
      <p:ext uri="{BB962C8B-B14F-4D97-AF65-F5344CB8AC3E}">
        <p14:creationId xmlns:p14="http://schemas.microsoft.com/office/powerpoint/2010/main" val="3771774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5/10/16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29763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5/10/16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3526460"/>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5/10/16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0150068"/>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5/10/16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20914530"/>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5/10/16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9424971"/>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9B482E8-6E0E-1B4F-B1FD-C69DB9E858D9}" type="datetimeFigureOut">
              <a:rPr lang="en-US" smtClean="0"/>
              <a:pPr/>
              <a:t>5/10/16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0682962"/>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9B482E8-6E0E-1B4F-B1FD-C69DB9E858D9}" type="datetimeFigureOut">
              <a:rPr lang="en-US" smtClean="0"/>
              <a:pPr/>
              <a:t>5/10/16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263379"/>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5/10/16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8743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5/10/16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9941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5/10/16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80570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5/10/16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93611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5/10/16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8424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5/10/16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45320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5/10/16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45573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5/10/16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58717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5/10/16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499923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5/10/16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97874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9B482E8-6E0E-1B4F-B1FD-C69DB9E858D9}" type="datetimeFigureOut">
              <a:rPr lang="en-US" smtClean="0"/>
              <a:pPr/>
              <a:t>5/10/16</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57139334"/>
      </p:ext>
    </p:extLst>
  </p:cSld>
  <p:clrMap bg1="dk1" tx1="lt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Lst>
  <p:timing>
    <p:tnLst>
      <p:par>
        <p:cTn id="1" dur="indefinite" restart="never" nodeType="tmRoot"/>
      </p:par>
    </p:tnLst>
  </p:timing>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tint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65" y="609600"/>
            <a:ext cx="10157070" cy="5638800"/>
          </a:xfrm>
          <a:prstGeom prst="rect">
            <a:avLst/>
          </a:prstGeom>
        </p:spPr>
      </p:pic>
    </p:spTree>
    <p:extLst>
      <p:ext uri="{BB962C8B-B14F-4D97-AF65-F5344CB8AC3E}">
        <p14:creationId xmlns:p14="http://schemas.microsoft.com/office/powerpoint/2010/main" val="888782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ln>
                  <a:noFill/>
                </a:ln>
                <a:latin typeface="Adobe Gothic Std B" panose="020B0800000000000000" pitchFamily="34" charset="-128"/>
                <a:ea typeface="Adobe Gothic Std B" panose="020B0800000000000000" pitchFamily="34" charset="-128"/>
              </a:rPr>
              <a:t>Strengths</a:t>
            </a:r>
            <a:endParaRPr lang="en-US" dirty="0">
              <a:ln>
                <a:noFill/>
              </a:ln>
              <a:latin typeface="Adobe Gothic Std B" panose="020B0800000000000000" pitchFamily="34" charset="-128"/>
              <a:ea typeface="Adobe Gothic Std B" panose="020B0800000000000000" pitchFamily="34" charset="-128"/>
            </a:endParaRPr>
          </a:p>
        </p:txBody>
      </p:sp>
      <p:sp>
        <p:nvSpPr>
          <p:cNvPr id="4" name="Content Placeholder 3"/>
          <p:cNvSpPr>
            <a:spLocks noGrp="1"/>
          </p:cNvSpPr>
          <p:nvPr>
            <p:ph sz="half" idx="2"/>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Creating Immersion</a:t>
            </a:r>
          </a:p>
          <a:p>
            <a:r>
              <a:rPr lang="en-US" dirty="0" smtClean="0">
                <a:ln>
                  <a:noFill/>
                </a:ln>
                <a:effectLst/>
                <a:latin typeface="Adobe Gothic Std B" panose="020B0800000000000000" pitchFamily="34" charset="-128"/>
                <a:ea typeface="Adobe Gothic Std B" panose="020B0800000000000000" pitchFamily="34" charset="-128"/>
              </a:rPr>
              <a:t>Focusing on specific tasks without distraction</a:t>
            </a:r>
          </a:p>
          <a:p>
            <a:r>
              <a:rPr lang="en-US" dirty="0" smtClean="0">
                <a:ln>
                  <a:noFill/>
                </a:ln>
                <a:effectLst/>
                <a:latin typeface="Adobe Gothic Std B" panose="020B0800000000000000" pitchFamily="34" charset="-128"/>
                <a:ea typeface="Adobe Gothic Std B" panose="020B0800000000000000" pitchFamily="34" charset="-128"/>
              </a:rPr>
              <a:t>Natural story telling</a:t>
            </a:r>
            <a:endParaRPr lang="en-US" dirty="0">
              <a:ln>
                <a:noFill/>
              </a:ln>
              <a:effectLst/>
              <a:latin typeface="Adobe Gothic Std B" panose="020B0800000000000000" pitchFamily="34" charset="-128"/>
              <a:ea typeface="Adobe Gothic Std B" panose="020B0800000000000000" pitchFamily="34" charset="-128"/>
            </a:endParaRPr>
          </a:p>
        </p:txBody>
      </p:sp>
      <p:sp>
        <p:nvSpPr>
          <p:cNvPr id="5" name="Text Placeholder 4"/>
          <p:cNvSpPr>
            <a:spLocks noGrp="1"/>
          </p:cNvSpPr>
          <p:nvPr>
            <p:ph type="body" sz="quarter" idx="3"/>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Weakness</a:t>
            </a:r>
            <a:endParaRPr lang="en-US" dirty="0">
              <a:ln>
                <a:noFill/>
              </a:ln>
              <a:effectLst/>
              <a:latin typeface="Adobe Gothic Std B" panose="020B0800000000000000" pitchFamily="34" charset="-128"/>
              <a:ea typeface="Adobe Gothic Std B" panose="020B0800000000000000" pitchFamily="34" charset="-128"/>
            </a:endParaRPr>
          </a:p>
        </p:txBody>
      </p:sp>
      <p:sp>
        <p:nvSpPr>
          <p:cNvPr id="6" name="Content Placeholder 5"/>
          <p:cNvSpPr>
            <a:spLocks noGrp="1"/>
          </p:cNvSpPr>
          <p:nvPr>
            <p:ph sz="quarter" idx="4"/>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Displaying lots of categorical information</a:t>
            </a:r>
          </a:p>
          <a:p>
            <a:r>
              <a:rPr lang="en-US" dirty="0" smtClean="0">
                <a:ln>
                  <a:noFill/>
                </a:ln>
                <a:effectLst/>
                <a:latin typeface="Adobe Gothic Std B" panose="020B0800000000000000" pitchFamily="34" charset="-128"/>
                <a:ea typeface="Adobe Gothic Std B" panose="020B0800000000000000" pitchFamily="34" charset="-128"/>
              </a:rPr>
              <a:t>Often time-consuming and resource heavy to implement</a:t>
            </a:r>
            <a:endParaRPr lang="en-US" dirty="0">
              <a:ln>
                <a:noFill/>
              </a:ln>
              <a:effectLst/>
              <a:latin typeface="Adobe Gothic Std B" panose="020B0800000000000000" pitchFamily="34" charset="-128"/>
              <a:ea typeface="Adobe Gothic Std B" panose="020B0800000000000000" pitchFamily="34" charset="-128"/>
            </a:endParaRPr>
          </a:p>
          <a:p>
            <a:r>
              <a:rPr lang="en-US" dirty="0" smtClean="0">
                <a:ln>
                  <a:noFill/>
                </a:ln>
                <a:effectLst/>
                <a:latin typeface="Adobe Gothic Std B" panose="020B0800000000000000" pitchFamily="34" charset="-128"/>
                <a:ea typeface="Adobe Gothic Std B" panose="020B0800000000000000" pitchFamily="34" charset="-128"/>
              </a:rPr>
              <a:t>Can be painful for user to rapidly access information on the fly</a:t>
            </a:r>
            <a:endParaRPr lang="en-US" dirty="0">
              <a:ln>
                <a:noFill/>
              </a:ln>
              <a:effectLst/>
              <a:latin typeface="Adobe Gothic Std B" panose="020B0800000000000000" pitchFamily="34" charset="-128"/>
              <a:ea typeface="Adobe Gothic Std B" panose="020B0800000000000000" pitchFamily="34" charset="-128"/>
            </a:endParaRPr>
          </a:p>
          <a:p>
            <a:endParaRPr lang="en-US" dirty="0"/>
          </a:p>
        </p:txBody>
      </p:sp>
      <p:sp>
        <p:nvSpPr>
          <p:cNvPr id="7" name="Rectangle 6"/>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Diegetic</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26088655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 y="0"/>
            <a:ext cx="9932945" cy="6857999"/>
          </a:xfrm>
          <a:prstGeom prst="rect">
            <a:avLst/>
          </a:prstGeom>
        </p:spPr>
      </p:pic>
    </p:spTree>
    <p:extLst>
      <p:ext uri="{BB962C8B-B14F-4D97-AF65-F5344CB8AC3E}">
        <p14:creationId xmlns:p14="http://schemas.microsoft.com/office/powerpoint/2010/main" val="17317780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8" y="0"/>
            <a:ext cx="9932943" cy="6857999"/>
          </a:xfrm>
          <a:prstGeom prst="rect">
            <a:avLst/>
          </a:prstGeom>
        </p:spPr>
      </p:pic>
    </p:spTree>
    <p:extLst>
      <p:ext uri="{BB962C8B-B14F-4D97-AF65-F5344CB8AC3E}">
        <p14:creationId xmlns:p14="http://schemas.microsoft.com/office/powerpoint/2010/main" val="4045652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3.photobucket.com/albums/y79/publicenemy121/U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593" y="394212"/>
            <a:ext cx="7620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947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2.bp.blogspot.com/-YUVH_Zqs2Uo/UjwUZNt4lGI/AAAAAAAAHCg/02aagZnMp74/s1600/fpsxgames-Clash-of-Cla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728" y="486508"/>
            <a:ext cx="78486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300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ln>
                  <a:noFill/>
                </a:ln>
                <a:latin typeface="Adobe Gothic Std B" panose="020B0800000000000000" pitchFamily="34" charset="-128"/>
                <a:ea typeface="Adobe Gothic Std B" panose="020B0800000000000000" pitchFamily="34" charset="-128"/>
              </a:rPr>
              <a:t>Strengths</a:t>
            </a:r>
            <a:endParaRPr lang="en-US" dirty="0">
              <a:ln>
                <a:noFill/>
              </a:ln>
              <a:latin typeface="Adobe Gothic Std B" panose="020B0800000000000000" pitchFamily="34" charset="-128"/>
              <a:ea typeface="Adobe Gothic Std B" panose="020B0800000000000000" pitchFamily="34" charset="-128"/>
            </a:endParaRPr>
          </a:p>
        </p:txBody>
      </p:sp>
      <p:sp>
        <p:nvSpPr>
          <p:cNvPr id="4" name="Content Placeholder 3"/>
          <p:cNvSpPr>
            <a:spLocks noGrp="1"/>
          </p:cNvSpPr>
          <p:nvPr>
            <p:ph sz="half" idx="2"/>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Displaying lots of information to the user</a:t>
            </a:r>
          </a:p>
          <a:p>
            <a:r>
              <a:rPr lang="en-US" dirty="0" smtClean="0">
                <a:ln>
                  <a:noFill/>
                </a:ln>
                <a:effectLst/>
                <a:latin typeface="Adobe Gothic Std B" panose="020B0800000000000000" pitchFamily="34" charset="-128"/>
                <a:ea typeface="Adobe Gothic Std B" panose="020B0800000000000000" pitchFamily="34" charset="-128"/>
              </a:rPr>
              <a:t>Allows for speed and quick access of information</a:t>
            </a:r>
          </a:p>
          <a:p>
            <a:r>
              <a:rPr lang="en-US" dirty="0" smtClean="0">
                <a:ln>
                  <a:noFill/>
                </a:ln>
                <a:effectLst/>
                <a:latin typeface="Adobe Gothic Std B" panose="020B0800000000000000" pitchFamily="34" charset="-128"/>
                <a:ea typeface="Adobe Gothic Std B" panose="020B0800000000000000" pitchFamily="34" charset="-128"/>
              </a:rPr>
              <a:t>Can have abstracted informational display</a:t>
            </a:r>
            <a:endParaRPr lang="en-US" dirty="0">
              <a:ln>
                <a:noFill/>
              </a:ln>
              <a:effectLst/>
              <a:latin typeface="Adobe Gothic Std B" panose="020B0800000000000000" pitchFamily="34" charset="-128"/>
              <a:ea typeface="Adobe Gothic Std B" panose="020B0800000000000000" pitchFamily="34" charset="-128"/>
            </a:endParaRPr>
          </a:p>
        </p:txBody>
      </p:sp>
      <p:sp>
        <p:nvSpPr>
          <p:cNvPr id="5" name="Text Placeholder 4"/>
          <p:cNvSpPr>
            <a:spLocks noGrp="1"/>
          </p:cNvSpPr>
          <p:nvPr>
            <p:ph type="body" sz="quarter" idx="3"/>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Weakness</a:t>
            </a:r>
            <a:endParaRPr lang="en-US" dirty="0">
              <a:ln>
                <a:noFill/>
              </a:ln>
              <a:effectLst/>
              <a:latin typeface="Adobe Gothic Std B" panose="020B0800000000000000" pitchFamily="34" charset="-128"/>
              <a:ea typeface="Adobe Gothic Std B" panose="020B0800000000000000" pitchFamily="34" charset="-128"/>
            </a:endParaRPr>
          </a:p>
        </p:txBody>
      </p:sp>
      <p:sp>
        <p:nvSpPr>
          <p:cNvPr id="6" name="Content Placeholder 5"/>
          <p:cNvSpPr>
            <a:spLocks noGrp="1"/>
          </p:cNvSpPr>
          <p:nvPr>
            <p:ph sz="quarter" idx="4"/>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Breaks your focus from the task at hand / narrative or game world</a:t>
            </a:r>
          </a:p>
          <a:p>
            <a:r>
              <a:rPr lang="en-US" dirty="0" smtClean="0">
                <a:ln>
                  <a:noFill/>
                </a:ln>
                <a:effectLst/>
                <a:latin typeface="Adobe Gothic Std B" panose="020B0800000000000000" pitchFamily="34" charset="-128"/>
                <a:ea typeface="Adobe Gothic Std B" panose="020B0800000000000000" pitchFamily="34" charset="-128"/>
              </a:rPr>
              <a:t>Can get in the way / obstruct critical game events or objects in the scene</a:t>
            </a:r>
            <a:endParaRPr lang="en-US" dirty="0">
              <a:ln>
                <a:noFill/>
              </a:ln>
              <a:effectLst/>
              <a:latin typeface="Adobe Gothic Std B" panose="020B0800000000000000" pitchFamily="34" charset="-128"/>
              <a:ea typeface="Adobe Gothic Std B" panose="020B0800000000000000" pitchFamily="34" charset="-128"/>
            </a:endParaRPr>
          </a:p>
          <a:p>
            <a:endParaRPr lang="en-US" dirty="0"/>
          </a:p>
        </p:txBody>
      </p:sp>
      <p:sp>
        <p:nvSpPr>
          <p:cNvPr id="7" name="Rectangle 6"/>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Non-Diegetic</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3931159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 y="0"/>
            <a:ext cx="9932945" cy="6857999"/>
          </a:xfrm>
          <a:prstGeom prst="rect">
            <a:avLst/>
          </a:prstGeom>
        </p:spPr>
      </p:pic>
    </p:spTree>
    <p:extLst>
      <p:ext uri="{BB962C8B-B14F-4D97-AF65-F5344CB8AC3E}">
        <p14:creationId xmlns:p14="http://schemas.microsoft.com/office/powerpoint/2010/main" val="2187405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8" y="0"/>
            <a:ext cx="9932943" cy="6857999"/>
          </a:xfrm>
          <a:prstGeom prst="rect">
            <a:avLst/>
          </a:prstGeom>
        </p:spPr>
      </p:pic>
    </p:spTree>
    <p:extLst>
      <p:ext uri="{BB962C8B-B14F-4D97-AF65-F5344CB8AC3E}">
        <p14:creationId xmlns:p14="http://schemas.microsoft.com/office/powerpoint/2010/main" val="940998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msvip.com/wp-content/uploads/2014/08/TS4_054_PE_SKILLS_03b_00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01" y="0"/>
            <a:ext cx="11355409" cy="709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078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thewanderlust.net/blog/wp-content/uploads/2010/03/forz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2" y="24692"/>
            <a:ext cx="12250611" cy="683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940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tint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74" y="635512"/>
            <a:ext cx="10157068" cy="5638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65" y="609600"/>
            <a:ext cx="10157070" cy="5638800"/>
          </a:xfrm>
          <a:prstGeom prst="rect">
            <a:avLst/>
          </a:prstGeom>
        </p:spPr>
      </p:pic>
    </p:spTree>
    <p:extLst>
      <p:ext uri="{BB962C8B-B14F-4D97-AF65-F5344CB8AC3E}">
        <p14:creationId xmlns:p14="http://schemas.microsoft.com/office/powerpoint/2010/main" val="66122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ln>
                  <a:noFill/>
                </a:ln>
                <a:latin typeface="Adobe Gothic Std B" panose="020B0800000000000000" pitchFamily="34" charset="-128"/>
                <a:ea typeface="Adobe Gothic Std B" panose="020B0800000000000000" pitchFamily="34" charset="-128"/>
              </a:rPr>
              <a:t>Strengths</a:t>
            </a:r>
            <a:endParaRPr lang="en-US" dirty="0">
              <a:ln>
                <a:noFill/>
              </a:ln>
              <a:latin typeface="Adobe Gothic Std B" panose="020B0800000000000000" pitchFamily="34" charset="-128"/>
              <a:ea typeface="Adobe Gothic Std B" panose="020B0800000000000000" pitchFamily="34" charset="-128"/>
            </a:endParaRPr>
          </a:p>
        </p:txBody>
      </p:sp>
      <p:sp>
        <p:nvSpPr>
          <p:cNvPr id="4" name="Content Placeholder 3"/>
          <p:cNvSpPr>
            <a:spLocks noGrp="1"/>
          </p:cNvSpPr>
          <p:nvPr>
            <p:ph sz="half" idx="2"/>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Keeps the user immersed in the world and the task at hand</a:t>
            </a:r>
          </a:p>
          <a:p>
            <a:r>
              <a:rPr lang="en-US" dirty="0" smtClean="0">
                <a:ln>
                  <a:noFill/>
                </a:ln>
                <a:effectLst/>
                <a:latin typeface="Adobe Gothic Std B" panose="020B0800000000000000" pitchFamily="34" charset="-128"/>
                <a:ea typeface="Adobe Gothic Std B" panose="020B0800000000000000" pitchFamily="34" charset="-128"/>
              </a:rPr>
              <a:t>Can display abstracted data in world space</a:t>
            </a:r>
          </a:p>
          <a:p>
            <a:r>
              <a:rPr lang="en-US" dirty="0" smtClean="0">
                <a:ln>
                  <a:noFill/>
                </a:ln>
                <a:effectLst/>
                <a:latin typeface="Adobe Gothic Std B" panose="020B0800000000000000" pitchFamily="34" charset="-128"/>
                <a:ea typeface="Adobe Gothic Std B" panose="020B0800000000000000" pitchFamily="34" charset="-128"/>
              </a:rPr>
              <a:t>Satisfying to look at</a:t>
            </a:r>
            <a:endParaRPr lang="en-US" dirty="0">
              <a:ln>
                <a:noFill/>
              </a:ln>
              <a:effectLst/>
              <a:latin typeface="Adobe Gothic Std B" panose="020B0800000000000000" pitchFamily="34" charset="-128"/>
              <a:ea typeface="Adobe Gothic Std B" panose="020B0800000000000000" pitchFamily="34" charset="-128"/>
            </a:endParaRPr>
          </a:p>
        </p:txBody>
      </p:sp>
      <p:sp>
        <p:nvSpPr>
          <p:cNvPr id="5" name="Text Placeholder 4"/>
          <p:cNvSpPr>
            <a:spLocks noGrp="1"/>
          </p:cNvSpPr>
          <p:nvPr>
            <p:ph type="body" sz="quarter" idx="3"/>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Weakness</a:t>
            </a:r>
            <a:endParaRPr lang="en-US" dirty="0">
              <a:ln>
                <a:noFill/>
              </a:ln>
              <a:effectLst/>
              <a:latin typeface="Adobe Gothic Std B" panose="020B0800000000000000" pitchFamily="34" charset="-128"/>
              <a:ea typeface="Adobe Gothic Std B" panose="020B0800000000000000" pitchFamily="34" charset="-128"/>
            </a:endParaRPr>
          </a:p>
        </p:txBody>
      </p:sp>
      <p:sp>
        <p:nvSpPr>
          <p:cNvPr id="6" name="Content Placeholder 5"/>
          <p:cNvSpPr>
            <a:spLocks noGrp="1"/>
          </p:cNvSpPr>
          <p:nvPr>
            <p:ph sz="quarter" idx="4"/>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Displaying a lot of information at once (limited space since its displayed in world space)</a:t>
            </a:r>
          </a:p>
          <a:p>
            <a:r>
              <a:rPr lang="en-US" dirty="0" smtClean="0">
                <a:ln>
                  <a:noFill/>
                </a:ln>
                <a:effectLst/>
                <a:latin typeface="Adobe Gothic Std B" panose="020B0800000000000000" pitchFamily="34" charset="-128"/>
                <a:ea typeface="Adobe Gothic Std B" panose="020B0800000000000000" pitchFamily="34" charset="-128"/>
              </a:rPr>
              <a:t>Depending on angle, can be partially obscured by objects in game world</a:t>
            </a:r>
          </a:p>
          <a:p>
            <a:r>
              <a:rPr lang="en-US" dirty="0" smtClean="0">
                <a:ln>
                  <a:noFill/>
                </a:ln>
                <a:effectLst/>
                <a:latin typeface="Adobe Gothic Std B" panose="020B0800000000000000" pitchFamily="34" charset="-128"/>
                <a:ea typeface="Adobe Gothic Std B" panose="020B0800000000000000" pitchFamily="34" charset="-128"/>
              </a:rPr>
              <a:t>Can be time consuming to make fit into 3D space when mapping against physical objects</a:t>
            </a:r>
            <a:endParaRPr lang="en-US" dirty="0">
              <a:ln>
                <a:noFill/>
              </a:ln>
              <a:effectLst/>
              <a:latin typeface="Adobe Gothic Std B" panose="020B0800000000000000" pitchFamily="34" charset="-128"/>
              <a:ea typeface="Adobe Gothic Std B" panose="020B0800000000000000" pitchFamily="34" charset="-128"/>
            </a:endParaRPr>
          </a:p>
          <a:p>
            <a:endParaRPr lang="en-US" dirty="0"/>
          </a:p>
        </p:txBody>
      </p:sp>
      <p:sp>
        <p:nvSpPr>
          <p:cNvPr id="7" name="Rectangle 6"/>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Spatial</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20320711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 y="0"/>
            <a:ext cx="9932945" cy="6857999"/>
          </a:xfrm>
          <a:prstGeom prst="rect">
            <a:avLst/>
          </a:prstGeom>
        </p:spPr>
      </p:pic>
    </p:spTree>
    <p:extLst>
      <p:ext uri="{BB962C8B-B14F-4D97-AF65-F5344CB8AC3E}">
        <p14:creationId xmlns:p14="http://schemas.microsoft.com/office/powerpoint/2010/main" val="3805680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8" y="0"/>
            <a:ext cx="9932943" cy="6857999"/>
          </a:xfrm>
          <a:prstGeom prst="rect">
            <a:avLst/>
          </a:prstGeom>
        </p:spPr>
      </p:pic>
    </p:spTree>
    <p:extLst>
      <p:ext uri="{BB962C8B-B14F-4D97-AF65-F5344CB8AC3E}">
        <p14:creationId xmlns:p14="http://schemas.microsoft.com/office/powerpoint/2010/main" val="756016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264.photobucket.com/albums/ii188/gamecubepad/Image_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507"/>
            <a:ext cx="12192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3333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static.gamespot.com/uploads/original/725/7253563/2529080-mario+kart+8+-+last+two+cups+in+50cc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522" y="-10611"/>
            <a:ext cx="12490950" cy="702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65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dirty="0" smtClean="0">
                <a:ln>
                  <a:noFill/>
                </a:ln>
                <a:latin typeface="Adobe Gothic Std B" panose="020B0800000000000000" pitchFamily="34" charset="-128"/>
                <a:ea typeface="Adobe Gothic Std B" panose="020B0800000000000000" pitchFamily="34" charset="-128"/>
              </a:rPr>
              <a:t>Strengths</a:t>
            </a:r>
            <a:endParaRPr lang="en-US" dirty="0">
              <a:ln>
                <a:noFill/>
              </a:ln>
              <a:latin typeface="Adobe Gothic Std B" panose="020B0800000000000000" pitchFamily="34" charset="-128"/>
              <a:ea typeface="Adobe Gothic Std B" panose="020B0800000000000000" pitchFamily="34" charset="-128"/>
            </a:endParaRPr>
          </a:p>
        </p:txBody>
      </p:sp>
      <p:sp>
        <p:nvSpPr>
          <p:cNvPr id="4" name="Content Placeholder 3"/>
          <p:cNvSpPr>
            <a:spLocks noGrp="1"/>
          </p:cNvSpPr>
          <p:nvPr>
            <p:ph sz="half" idx="2"/>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Creating immersion without getting in the way too much</a:t>
            </a:r>
          </a:p>
          <a:p>
            <a:r>
              <a:rPr lang="en-US" dirty="0" smtClean="0">
                <a:ln>
                  <a:noFill/>
                </a:ln>
                <a:effectLst/>
                <a:latin typeface="Adobe Gothic Std B" panose="020B0800000000000000" pitchFamily="34" charset="-128"/>
                <a:ea typeface="Adobe Gothic Std B" panose="020B0800000000000000" pitchFamily="34" charset="-128"/>
              </a:rPr>
              <a:t>Displaying secondary information without taking up dedicated screen real-estate</a:t>
            </a:r>
            <a:endParaRPr lang="en-US" dirty="0">
              <a:ln>
                <a:noFill/>
              </a:ln>
              <a:effectLst/>
              <a:latin typeface="Adobe Gothic Std B" panose="020B0800000000000000" pitchFamily="34" charset="-128"/>
              <a:ea typeface="Adobe Gothic Std B" panose="020B0800000000000000" pitchFamily="34" charset="-128"/>
            </a:endParaRPr>
          </a:p>
        </p:txBody>
      </p:sp>
      <p:sp>
        <p:nvSpPr>
          <p:cNvPr id="5" name="Text Placeholder 4"/>
          <p:cNvSpPr>
            <a:spLocks noGrp="1"/>
          </p:cNvSpPr>
          <p:nvPr>
            <p:ph type="body" sz="quarter" idx="3"/>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Weakness</a:t>
            </a:r>
            <a:endParaRPr lang="en-US" dirty="0">
              <a:ln>
                <a:noFill/>
              </a:ln>
              <a:effectLst/>
              <a:latin typeface="Adobe Gothic Std B" panose="020B0800000000000000" pitchFamily="34" charset="-128"/>
              <a:ea typeface="Adobe Gothic Std B" panose="020B0800000000000000" pitchFamily="34" charset="-128"/>
            </a:endParaRPr>
          </a:p>
        </p:txBody>
      </p:sp>
      <p:sp>
        <p:nvSpPr>
          <p:cNvPr id="6" name="Content Placeholder 5"/>
          <p:cNvSpPr>
            <a:spLocks noGrp="1"/>
          </p:cNvSpPr>
          <p:nvPr>
            <p:ph sz="quarter" idx="4"/>
          </p:nvPr>
        </p:nvSpPr>
        <p:spPr/>
        <p:txBody>
          <a:bodyPr/>
          <a:lstStyle/>
          <a:p>
            <a:r>
              <a:rPr lang="en-US" dirty="0" smtClean="0">
                <a:ln>
                  <a:noFill/>
                </a:ln>
                <a:effectLst/>
                <a:latin typeface="Adobe Gothic Std B" panose="020B0800000000000000" pitchFamily="34" charset="-128"/>
                <a:ea typeface="Adobe Gothic Std B" panose="020B0800000000000000" pitchFamily="34" charset="-128"/>
              </a:rPr>
              <a:t>Displaying lots of information or important data</a:t>
            </a:r>
          </a:p>
          <a:p>
            <a:r>
              <a:rPr lang="en-US" dirty="0" smtClean="0">
                <a:ln>
                  <a:noFill/>
                </a:ln>
                <a:effectLst/>
                <a:latin typeface="Adobe Gothic Std B" panose="020B0800000000000000" pitchFamily="34" charset="-128"/>
                <a:ea typeface="Adobe Gothic Std B" panose="020B0800000000000000" pitchFamily="34" charset="-128"/>
              </a:rPr>
              <a:t>Needs to be themed to really make any sense.  Cant design an entire game around it</a:t>
            </a:r>
            <a:endParaRPr lang="en-US" dirty="0">
              <a:ln>
                <a:noFill/>
              </a:ln>
              <a:effectLst/>
              <a:latin typeface="Adobe Gothic Std B" panose="020B0800000000000000" pitchFamily="34" charset="-128"/>
              <a:ea typeface="Adobe Gothic Std B" panose="020B0800000000000000" pitchFamily="34" charset="-128"/>
            </a:endParaRPr>
          </a:p>
          <a:p>
            <a:endParaRPr lang="en-US" dirty="0"/>
          </a:p>
        </p:txBody>
      </p:sp>
      <p:sp>
        <p:nvSpPr>
          <p:cNvPr id="7" name="Rectangle 6"/>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Meta</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829573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832" y="1778604"/>
            <a:ext cx="6784335" cy="4684105"/>
          </a:xfrm>
          <a:prstGeom prst="rect">
            <a:avLst/>
          </a:prstGeom>
        </p:spPr>
      </p:pic>
      <p:sp>
        <p:nvSpPr>
          <p:cNvPr id="3" name="Rectangle 2"/>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Which one is best?</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3170745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833" y="1778604"/>
            <a:ext cx="6784333" cy="4684105"/>
          </a:xfrm>
          <a:prstGeom prst="rect">
            <a:avLst/>
          </a:prstGeom>
        </p:spPr>
      </p:pic>
      <p:sp>
        <p:nvSpPr>
          <p:cNvPr id="3" name="Rectangle 2"/>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Which one is best?</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230674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489926493"/>
              </p:ext>
            </p:extLst>
          </p:nvPr>
        </p:nvGraphicFramePr>
        <p:xfrm>
          <a:off x="914400" y="1516759"/>
          <a:ext cx="10353675" cy="4911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Interface Design Loop</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2224145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AR, meet Narrative</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pic>
        <p:nvPicPr>
          <p:cNvPr id="20482" name="Picture 2" descr="http://mpell.files.wordpress.com/2014/08/guardians.png?w=1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31" y="1410869"/>
            <a:ext cx="11917109" cy="495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5376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97525"/>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3795" y="618858"/>
            <a:ext cx="10353762" cy="970450"/>
          </a:xfrm>
          <a:effectLst/>
        </p:spPr>
        <p:txBody>
          <a:bodyPr>
            <a:noAutofit/>
          </a:body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Narrative</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pic>
        <p:nvPicPr>
          <p:cNvPr id="1026" name="Picture 2" descr="http://img.wonderhowto.com/img/21/96/63475347779850/0/remove-silence-from-audio-track-audition-3-0.128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952" y="1937717"/>
            <a:ext cx="5387095" cy="25252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thewanderlust.net/blog/wp-content/uploads/2010/03/assass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5434" y="2191541"/>
            <a:ext cx="5730834" cy="31997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ndiestatik.com/wp-content/uploads/2013/08/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5383" y="2483360"/>
            <a:ext cx="5849868" cy="3290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atic.fjcdn.com/large/pictures/cd/b1/cdb11f_356958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449" y="2859410"/>
            <a:ext cx="6151365" cy="3460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90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tint val="75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174" y="635512"/>
            <a:ext cx="10157068" cy="5638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65" y="609600"/>
            <a:ext cx="10157070" cy="5638800"/>
          </a:xfrm>
          <a:prstGeom prst="rect">
            <a:avLst/>
          </a:prstGeom>
        </p:spPr>
      </p:pic>
    </p:spTree>
    <p:extLst>
      <p:ext uri="{BB962C8B-B14F-4D97-AF65-F5344CB8AC3E}">
        <p14:creationId xmlns:p14="http://schemas.microsoft.com/office/powerpoint/2010/main" val="39434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A brief history</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9145"/>
          <a:stretch/>
        </p:blipFill>
        <p:spPr>
          <a:xfrm>
            <a:off x="3699977" y="1184036"/>
            <a:ext cx="5014784" cy="5545010"/>
          </a:xfrm>
          <a:prstGeom prst="rect">
            <a:avLst/>
          </a:prstGeom>
        </p:spPr>
      </p:pic>
    </p:spTree>
    <p:extLst>
      <p:ext uri="{BB962C8B-B14F-4D97-AF65-F5344CB8AC3E}">
        <p14:creationId xmlns:p14="http://schemas.microsoft.com/office/powerpoint/2010/main" val="192021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Fast Forward</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pic>
        <p:nvPicPr>
          <p:cNvPr id="22530" name="Picture 2" descr="http://www.keenandgraev.com/wp-content/uploads/2011/09/crazyu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664" y="1167505"/>
            <a:ext cx="7328024" cy="549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789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FTUE &amp; Flow</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pic>
        <p:nvPicPr>
          <p:cNvPr id="25606" name="Picture 6" descr="http://force-wow.nl/shared/wow-com/images/guide/ss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2860" y="1560900"/>
            <a:ext cx="6494318" cy="4875069"/>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www.blogcdn.com/wow.joystiq.com/media/2009/10/ptr-tutorial-02-fi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58" y="4283257"/>
            <a:ext cx="4565703" cy="2330084"/>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ttp://www.blogcdn.com/www.wow.com/media/2009/10/ptr-tutorial-01-questgive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575" y="1441500"/>
            <a:ext cx="3510868" cy="284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5028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FTUE &amp; Flow</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pic>
        <p:nvPicPr>
          <p:cNvPr id="26626" name="Picture 2" descr="http://b.fastcompany.net/multisite_files/codesign/imagecache/inline-large/inline/2013/03/1672044-inline-flowux-fig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676" y="1536090"/>
            <a:ext cx="6096000" cy="471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189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tint val="75000"/>
          </a:schemeClr>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277367" y="2315970"/>
            <a:ext cx="11709071" cy="295387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i="1" dirty="0" smtClean="0">
                <a:ln>
                  <a:noFill/>
                </a:ln>
                <a:solidFill>
                  <a:schemeClr val="tx1">
                    <a:lumMod val="85000"/>
                  </a:schemeClr>
                </a:solidFill>
                <a:effectLst>
                  <a:reflection blurRad="469900" stA="19000" endPos="55000" dir="5400000" sy="-100000" algn="bl" rotWithShape="0"/>
                </a:effectLst>
                <a:latin typeface="Adobe Gothic Std B" panose="020B0800000000000000" pitchFamily="34" charset="-128"/>
                <a:ea typeface="Adobe Gothic Std B" panose="020B0800000000000000" pitchFamily="34" charset="-128"/>
              </a:rPr>
              <a:t>Coloring inside the lines is for </a:t>
            </a:r>
            <a:r>
              <a:rPr lang="en-US" sz="9600" i="1" dirty="0" smtClean="0">
                <a:ln>
                  <a:noFill/>
                </a:ln>
                <a:solidFill>
                  <a:schemeClr val="tx1">
                    <a:lumMod val="85000"/>
                  </a:schemeClr>
                </a:solidFill>
                <a:effectLst>
                  <a:reflection blurRad="469900" stA="19000" endPos="55000" dir="5400000" sy="-100000" algn="bl" rotWithShape="0"/>
                </a:effectLst>
                <a:latin typeface="Adobe Gothic Std B" panose="020B0800000000000000" pitchFamily="34" charset="-128"/>
                <a:ea typeface="Adobe Gothic Std B" panose="020B0800000000000000" pitchFamily="34" charset="-128"/>
              </a:rPr>
              <a:t>CHUMPS!</a:t>
            </a:r>
            <a:endParaRPr lang="en-US" sz="6600" i="1" dirty="0">
              <a:ln>
                <a:noFill/>
              </a:ln>
              <a:solidFill>
                <a:schemeClr val="tx1">
                  <a:lumMod val="85000"/>
                </a:schemeClr>
              </a:solidFill>
              <a:effectLst>
                <a:reflection blurRad="469900" stA="19000" endPos="55000" dir="5400000" sy="-100000" algn="bl" rotWithShape="0"/>
              </a:effectLst>
              <a:latin typeface="Adobe Gothic Std B" panose="020B0800000000000000" pitchFamily="34" charset="-128"/>
              <a:ea typeface="Adobe Gothic Std B" panose="020B0800000000000000" pitchFamily="34" charset="-128"/>
            </a:endParaRPr>
          </a:p>
        </p:txBody>
      </p:sp>
      <p:sp>
        <p:nvSpPr>
          <p:cNvPr id="4" name="Rectangle 3"/>
          <p:cNvSpPr/>
          <p:nvPr/>
        </p:nvSpPr>
        <p:spPr>
          <a:xfrm>
            <a:off x="0" y="257914"/>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1295401" y="257914"/>
            <a:ext cx="9590550" cy="797169"/>
          </a:xfrm>
          <a:prstGeom prst="rect">
            <a:avLst/>
          </a:prstGeom>
          <a:effectLst/>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smtClean="0">
                <a:solidFill>
                  <a:schemeClr val="tx1"/>
                </a:solidFill>
                <a:effectLst/>
                <a:latin typeface="Adobe Gothic Std B" panose="020B0800000000000000" pitchFamily="34" charset="-128"/>
                <a:ea typeface="Adobe Gothic Std B" panose="020B0800000000000000" pitchFamily="34" charset="-128"/>
              </a:rPr>
              <a:t>Closing Thoughts</a:t>
            </a:r>
            <a:endParaRPr lang="en-US" sz="5400" dirty="0">
              <a:solidFill>
                <a:schemeClr val="tx1"/>
              </a:solidFill>
              <a:effectLst/>
              <a:latin typeface="Adobe Gothic Std B" panose="020B0800000000000000" pitchFamily="34" charset="-128"/>
              <a:ea typeface="Adobe Gothic Std B" panose="020B0800000000000000" pitchFamily="34" charset="-128"/>
            </a:endParaRPr>
          </a:p>
        </p:txBody>
      </p:sp>
      <p:sp>
        <p:nvSpPr>
          <p:cNvPr id="6" name="Title 1"/>
          <p:cNvSpPr txBox="1">
            <a:spLocks/>
          </p:cNvSpPr>
          <p:nvPr/>
        </p:nvSpPr>
        <p:spPr>
          <a:xfrm>
            <a:off x="237506" y="2332382"/>
            <a:ext cx="11709071" cy="2953874"/>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600" i="1" dirty="0" smtClean="0">
                <a:ln>
                  <a:noFill/>
                </a:ln>
                <a:solidFill>
                  <a:srgbClr val="E89024"/>
                </a:solidFill>
                <a:effectLst>
                  <a:reflection blurRad="469900" stA="19000" endPos="55000" dir="5400000" sy="-100000" algn="bl" rotWithShape="0"/>
                </a:effectLst>
                <a:latin typeface="Adobe Gothic Std B" panose="020B0800000000000000" pitchFamily="34" charset="-128"/>
                <a:ea typeface="Adobe Gothic Std B" panose="020B0800000000000000" pitchFamily="34" charset="-128"/>
              </a:rPr>
              <a:t>Coloring inside the lines is for </a:t>
            </a:r>
            <a:r>
              <a:rPr lang="en-US" sz="9600" i="1" dirty="0" smtClean="0">
                <a:ln>
                  <a:noFill/>
                </a:ln>
                <a:solidFill>
                  <a:srgbClr val="E89024"/>
                </a:solidFill>
                <a:effectLst>
                  <a:reflection blurRad="469900" stA="19000" endPos="55000" dir="5400000" sy="-100000" algn="bl" rotWithShape="0"/>
                </a:effectLst>
                <a:latin typeface="Adobe Gothic Std B" panose="020B0800000000000000" pitchFamily="34" charset="-128"/>
                <a:ea typeface="Adobe Gothic Std B" panose="020B0800000000000000" pitchFamily="34" charset="-128"/>
              </a:rPr>
              <a:t>CHUMPS!</a:t>
            </a:r>
            <a:endParaRPr lang="en-US" sz="6600" i="1" dirty="0">
              <a:ln>
                <a:noFill/>
              </a:ln>
              <a:solidFill>
                <a:srgbClr val="E89024"/>
              </a:solidFill>
              <a:effectLst>
                <a:reflection blurRad="469900" stA="19000" endPos="55000" dir="5400000" sy="-100000" algn="bl" rotWithShape="0"/>
              </a:effectLst>
              <a:latin typeface="Adobe Gothic Std B" panose="020B0800000000000000" pitchFamily="34" charset="-128"/>
              <a:ea typeface="Adobe Gothic Std B" panose="020B0800000000000000" pitchFamily="34"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26" y="886185"/>
            <a:ext cx="10058400" cy="5645619"/>
          </a:xfrm>
          <a:prstGeom prst="rect">
            <a:avLst/>
          </a:prstGeom>
        </p:spPr>
      </p:pic>
    </p:spTree>
    <p:extLst>
      <p:ext uri="{BB962C8B-B14F-4D97-AF65-F5344CB8AC3E}">
        <p14:creationId xmlns:p14="http://schemas.microsoft.com/office/powerpoint/2010/main" val="49073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0" presetClass="exit" presetSubtype="0" fill="hold" grpId="0" nodeType="with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tint val="7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 y="-710079"/>
            <a:ext cx="12322628" cy="8278158"/>
          </a:xfrm>
          <a:prstGeom prst="rect">
            <a:avLst/>
          </a:prstGeom>
        </p:spPr>
      </p:pic>
    </p:spTree>
    <p:extLst>
      <p:ext uri="{BB962C8B-B14F-4D97-AF65-F5344CB8AC3E}">
        <p14:creationId xmlns:p14="http://schemas.microsoft.com/office/powerpoint/2010/main" val="3380831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97525"/>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3795" y="618858"/>
            <a:ext cx="10353762" cy="970450"/>
          </a:xfrm>
          <a:effectLst/>
        </p:spPr>
        <p:txBody>
          <a:bodyPr>
            <a:noAutofit/>
          </a:bodyPr>
          <a:lstStyle/>
          <a:p>
            <a:r>
              <a:rPr lang="en-US" sz="5000" dirty="0" smtClean="0">
                <a:solidFill>
                  <a:schemeClr val="tx1"/>
                </a:solidFill>
                <a:effectLst/>
                <a:latin typeface="Adobe Gothic Std B" panose="020B0800000000000000" pitchFamily="34" charset="-128"/>
                <a:ea typeface="Adobe Gothic Std B" panose="020B0800000000000000" pitchFamily="34" charset="-128"/>
              </a:rPr>
              <a:t>The Fourth Wall</a:t>
            </a:r>
            <a:endParaRPr lang="en-US" sz="5000" dirty="0">
              <a:solidFill>
                <a:schemeClr val="tx1"/>
              </a:solidFill>
              <a:effectLst/>
              <a:latin typeface="Adobe Gothic Std B" panose="020B0800000000000000" pitchFamily="34" charset="-128"/>
              <a:ea typeface="Adobe Gothic Std B" panose="020B0800000000000000" pitchFamily="34" charset="-128"/>
            </a:endParaRPr>
          </a:p>
        </p:txBody>
      </p:sp>
      <p:pic>
        <p:nvPicPr>
          <p:cNvPr id="2050" name="Picture 2" descr="http://i1.ytimg.com/vi/xolMPxsbQnc/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061" y="1734642"/>
            <a:ext cx="8531486" cy="479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6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97525"/>
            <a:ext cx="12414738" cy="797169"/>
          </a:xfrm>
          <a:prstGeom prst="rect">
            <a:avLst/>
          </a:prstGeom>
          <a:solidFill>
            <a:srgbClr val="66A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3795" y="618858"/>
            <a:ext cx="10353762" cy="970450"/>
          </a:xfrm>
          <a:effectLst/>
        </p:spPr>
        <p:txBody>
          <a:bodyPr>
            <a:noAutofit/>
          </a:bodyPr>
          <a:lstStyle/>
          <a:p>
            <a:r>
              <a:rPr lang="en-US" sz="5000" dirty="0" smtClean="0">
                <a:solidFill>
                  <a:schemeClr val="tx1"/>
                </a:solidFill>
                <a:effectLst/>
                <a:latin typeface="Adobe Gothic Std B" panose="020B0800000000000000" pitchFamily="34" charset="-128"/>
                <a:ea typeface="Adobe Gothic Std B" panose="020B0800000000000000" pitchFamily="34" charset="-128"/>
              </a:rPr>
              <a:t>Designing for Immersion</a:t>
            </a:r>
            <a:endParaRPr lang="en-US" sz="5000" dirty="0">
              <a:solidFill>
                <a:schemeClr val="tx1"/>
              </a:solidFill>
              <a:effectLst/>
              <a:latin typeface="Adobe Gothic Std B" panose="020B0800000000000000" pitchFamily="34" charset="-128"/>
              <a:ea typeface="Adobe Gothic Std B" panose="020B0800000000000000" pitchFamily="34" charset="-128"/>
            </a:endParaRPr>
          </a:p>
        </p:txBody>
      </p:sp>
      <p:sp>
        <p:nvSpPr>
          <p:cNvPr id="3" name="Rectangle 2"/>
          <p:cNvSpPr/>
          <p:nvPr/>
        </p:nvSpPr>
        <p:spPr>
          <a:xfrm>
            <a:off x="464234" y="1990580"/>
            <a:ext cx="11263532" cy="1815882"/>
          </a:xfrm>
          <a:prstGeom prst="rect">
            <a:avLst/>
          </a:prstGeom>
        </p:spPr>
        <p:txBody>
          <a:bodyPr wrap="square">
            <a:spAutoFit/>
          </a:bodyPr>
          <a:lstStyle/>
          <a:p>
            <a:pPr marL="285750" lvl="0" indent="-285750">
              <a:buFont typeface="Arial" panose="020B0604020202020204" pitchFamily="34" charset="0"/>
              <a:buChar char="•"/>
            </a:pPr>
            <a:r>
              <a:rPr lang="en-US" sz="2800" dirty="0">
                <a:latin typeface="Adobe Gothic Std B" panose="020B0800000000000000" pitchFamily="34" charset="-128"/>
                <a:ea typeface="Adobe Gothic Std B" panose="020B0800000000000000" pitchFamily="34" charset="-128"/>
              </a:rPr>
              <a:t>Is the component part of the game story/narrative</a:t>
            </a:r>
            <a:r>
              <a:rPr lang="en-US" sz="2800" dirty="0" smtClean="0">
                <a:latin typeface="Adobe Gothic Std B" panose="020B0800000000000000" pitchFamily="34" charset="-128"/>
                <a:ea typeface="Adobe Gothic Std B" panose="020B0800000000000000" pitchFamily="34" charset="-128"/>
              </a:rPr>
              <a:t>?</a:t>
            </a:r>
            <a:endParaRPr lang="en-US" sz="2800" dirty="0">
              <a:latin typeface="Adobe Gothic Std B" panose="020B0800000000000000" pitchFamily="34" charset="-128"/>
              <a:ea typeface="Adobe Gothic Std B" panose="020B0800000000000000" pitchFamily="34" charset="-128"/>
            </a:endParaRPr>
          </a:p>
          <a:p>
            <a:pPr marL="285750" lvl="0" indent="-285750">
              <a:buFont typeface="Arial" panose="020B0604020202020204" pitchFamily="34" charset="0"/>
              <a:buChar char="•"/>
            </a:pPr>
            <a:endParaRPr lang="en-US" sz="2800" dirty="0" smtClean="0">
              <a:latin typeface="Adobe Gothic Std B" panose="020B0800000000000000" pitchFamily="34" charset="-128"/>
              <a:ea typeface="Adobe Gothic Std B" panose="020B0800000000000000" pitchFamily="34" charset="-128"/>
            </a:endParaRPr>
          </a:p>
          <a:p>
            <a:pPr marL="285750" lvl="0" indent="-285750">
              <a:buFont typeface="Arial" panose="020B0604020202020204" pitchFamily="34" charset="0"/>
              <a:buChar char="•"/>
            </a:pPr>
            <a:r>
              <a:rPr lang="en-US" sz="2800" dirty="0" smtClean="0">
                <a:latin typeface="Adobe Gothic Std B" panose="020B0800000000000000" pitchFamily="34" charset="-128"/>
                <a:ea typeface="Adobe Gothic Std B" panose="020B0800000000000000" pitchFamily="34" charset="-128"/>
              </a:rPr>
              <a:t>Is </a:t>
            </a:r>
            <a:r>
              <a:rPr lang="en-US" sz="2800" dirty="0">
                <a:latin typeface="Adobe Gothic Std B" panose="020B0800000000000000" pitchFamily="34" charset="-128"/>
                <a:ea typeface="Adobe Gothic Std B" panose="020B0800000000000000" pitchFamily="34" charset="-128"/>
              </a:rPr>
              <a:t>the component part of the game space</a:t>
            </a:r>
            <a:r>
              <a:rPr lang="en-US" sz="2800" dirty="0" smtClean="0">
                <a:latin typeface="Adobe Gothic Std B" panose="020B0800000000000000" pitchFamily="34" charset="-128"/>
                <a:ea typeface="Adobe Gothic Std B" panose="020B0800000000000000" pitchFamily="34" charset="-128"/>
              </a:rPr>
              <a:t>?  </a:t>
            </a:r>
            <a:r>
              <a:rPr lang="en-US" sz="2800" dirty="0">
                <a:solidFill>
                  <a:schemeClr val="tx1">
                    <a:lumMod val="50000"/>
                  </a:schemeClr>
                </a:solidFill>
                <a:latin typeface="Adobe Gothic Std B" panose="020B0800000000000000" pitchFamily="34" charset="-128"/>
                <a:ea typeface="Adobe Gothic Std B" panose="020B0800000000000000" pitchFamily="34" charset="-128"/>
              </a:rPr>
              <a:t>Or is it in front of the 4</a:t>
            </a:r>
            <a:r>
              <a:rPr lang="en-US" sz="2800" baseline="30000" dirty="0">
                <a:solidFill>
                  <a:schemeClr val="tx1">
                    <a:lumMod val="50000"/>
                  </a:schemeClr>
                </a:solidFill>
                <a:latin typeface="Adobe Gothic Std B" panose="020B0800000000000000" pitchFamily="34" charset="-128"/>
                <a:ea typeface="Adobe Gothic Std B" panose="020B0800000000000000" pitchFamily="34" charset="-128"/>
              </a:rPr>
              <a:t>th</a:t>
            </a:r>
            <a:r>
              <a:rPr lang="en-US" sz="2800" dirty="0">
                <a:solidFill>
                  <a:schemeClr val="tx1">
                    <a:lumMod val="50000"/>
                  </a:schemeClr>
                </a:solidFill>
                <a:latin typeface="Adobe Gothic Std B" panose="020B0800000000000000" pitchFamily="34" charset="-128"/>
                <a:ea typeface="Adobe Gothic Std B" panose="020B0800000000000000" pitchFamily="34" charset="-128"/>
              </a:rPr>
              <a:t> </a:t>
            </a:r>
            <a:r>
              <a:rPr lang="en-US" sz="2800" dirty="0" smtClean="0">
                <a:solidFill>
                  <a:schemeClr val="tx1">
                    <a:lumMod val="50000"/>
                  </a:schemeClr>
                </a:solidFill>
                <a:latin typeface="Adobe Gothic Std B" panose="020B0800000000000000" pitchFamily="34" charset="-128"/>
                <a:ea typeface="Adobe Gothic Std B" panose="020B0800000000000000" pitchFamily="34" charset="-128"/>
              </a:rPr>
              <a:t>wall?</a:t>
            </a:r>
            <a:endParaRPr lang="en-US" sz="2800" dirty="0">
              <a:solidFill>
                <a:schemeClr val="tx1">
                  <a:lumMod val="50000"/>
                </a:schemeClr>
              </a:solidFill>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89522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 y="0"/>
            <a:ext cx="9932945" cy="6857999"/>
          </a:xfrm>
          <a:prstGeom prst="rect">
            <a:avLst/>
          </a:prstGeom>
        </p:spPr>
      </p:pic>
    </p:spTree>
    <p:extLst>
      <p:ext uri="{BB962C8B-B14F-4D97-AF65-F5344CB8AC3E}">
        <p14:creationId xmlns:p14="http://schemas.microsoft.com/office/powerpoint/2010/main" val="25815049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8" y="0"/>
            <a:ext cx="9932943" cy="6857999"/>
          </a:xfrm>
          <a:prstGeom prst="rect">
            <a:avLst/>
          </a:prstGeom>
        </p:spPr>
      </p:pic>
    </p:spTree>
    <p:extLst>
      <p:ext uri="{BB962C8B-B14F-4D97-AF65-F5344CB8AC3E}">
        <p14:creationId xmlns:p14="http://schemas.microsoft.com/office/powerpoint/2010/main" val="25808123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gamasutra.com/db_area/images/feature/4286/farcry2coll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677" y="222189"/>
            <a:ext cx="8448332" cy="633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942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lynkformer.com/template/blog/2009/05/d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6606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Custom 1">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3F3F3F"/>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4580</TotalTime>
  <Words>2505</Words>
  <Application>Microsoft Macintosh PowerPoint</Application>
  <PresentationFormat>Widescreen</PresentationFormat>
  <Paragraphs>239</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Adobe Gothic Std B</vt:lpstr>
      <vt:lpstr>Arial</vt:lpstr>
      <vt:lpstr>Calibri</vt:lpstr>
      <vt:lpstr>Calisto MT</vt:lpstr>
      <vt:lpstr>Trebuchet MS</vt:lpstr>
      <vt:lpstr>Wingdings 2</vt:lpstr>
      <vt:lpstr>Slate</vt:lpstr>
      <vt:lpstr>PowerPoint Presentation</vt:lpstr>
      <vt:lpstr>PowerPoint Presentation</vt:lpstr>
      <vt:lpstr>Narrative</vt:lpstr>
      <vt:lpstr>The Fourth Wall</vt:lpstr>
      <vt:lpstr>Designing for Immersion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Peter Lipman</dc:title>
  <dc:creator>Peter Lipman</dc:creator>
  <cp:lastModifiedBy>Peter Lipman</cp:lastModifiedBy>
  <cp:revision>67</cp:revision>
  <dcterms:created xsi:type="dcterms:W3CDTF">2014-09-19T19:15:39Z</dcterms:created>
  <dcterms:modified xsi:type="dcterms:W3CDTF">2016-05-10T18:25:37Z</dcterms:modified>
</cp:coreProperties>
</file>